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9" y="333460"/>
            <a:ext cx="5133703" cy="3480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046" y="3918857"/>
            <a:ext cx="7404892" cy="1423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133" y="242020"/>
            <a:ext cx="2020796" cy="19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503" y="25885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Отримав</a:t>
            </a:r>
            <a:r>
              <a:rPr lang="ru-RU" sz="2400" b="1" dirty="0"/>
              <a:t> </a:t>
            </a:r>
            <a:r>
              <a:rPr lang="ru-RU" sz="2400" b="1" dirty="0" err="1"/>
              <a:t>сертифікат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В2,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підтверджує</a:t>
            </a:r>
            <a:r>
              <a:rPr lang="ru-RU" sz="2400" b="1" dirty="0"/>
              <a:t> </a:t>
            </a:r>
            <a:r>
              <a:rPr lang="ru-RU" sz="2400" b="1" dirty="0" err="1"/>
              <a:t>достатньо</a:t>
            </a:r>
            <a:r>
              <a:rPr lang="ru-RU" sz="2400" b="1" dirty="0"/>
              <a:t> </a:t>
            </a:r>
            <a:r>
              <a:rPr lang="ru-RU" sz="2400" b="1" dirty="0" err="1"/>
              <a:t>високий</a:t>
            </a:r>
            <a:r>
              <a:rPr lang="ru-RU" sz="2400" b="1" dirty="0"/>
              <a:t> 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володіння</a:t>
            </a:r>
            <a:r>
              <a:rPr lang="ru-RU" sz="2400" b="1" dirty="0"/>
              <a:t> </a:t>
            </a:r>
            <a:r>
              <a:rPr lang="ru-RU" sz="2400" b="1" dirty="0" err="1"/>
              <a:t>іноземною</a:t>
            </a:r>
            <a:r>
              <a:rPr lang="ru-RU" sz="2400" b="1" dirty="0"/>
              <a:t> </a:t>
            </a:r>
            <a:r>
              <a:rPr lang="ru-RU" sz="2400" b="1" dirty="0" err="1"/>
              <a:t>мовою</a:t>
            </a:r>
            <a:r>
              <a:rPr lang="ru-RU" sz="2400" b="1" dirty="0"/>
              <a:t>, 07.09. 2018 р. (</a:t>
            </a:r>
            <a:r>
              <a:rPr lang="en-US" sz="2400" b="1" dirty="0"/>
              <a:t>ID226263)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186" y="670389"/>
            <a:ext cx="4129811" cy="56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6137" y="2473294"/>
            <a:ext cx="36663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Член </a:t>
            </a:r>
            <a:r>
              <a:rPr lang="ru-RU" sz="2000" b="1" dirty="0" err="1"/>
              <a:t>спеціалізованої</a:t>
            </a:r>
            <a:r>
              <a:rPr lang="ru-RU" sz="2000" b="1" dirty="0"/>
              <a:t> </a:t>
            </a:r>
            <a:r>
              <a:rPr lang="ru-RU" sz="2000" b="1" dirty="0" err="1"/>
              <a:t>вченої</a:t>
            </a:r>
            <a:r>
              <a:rPr lang="ru-RU" sz="2000" b="1" dirty="0"/>
              <a:t> ради </a:t>
            </a:r>
            <a:r>
              <a:rPr lang="ru-RU" sz="2000" b="1" dirty="0" err="1"/>
              <a:t>Полтавського</a:t>
            </a:r>
            <a:r>
              <a:rPr lang="ru-RU" sz="2000" b="1" dirty="0"/>
              <a:t> </a:t>
            </a:r>
            <a:r>
              <a:rPr lang="ru-RU" sz="2000" b="1" dirty="0" err="1"/>
              <a:t>національного</a:t>
            </a:r>
            <a:r>
              <a:rPr lang="ru-RU" sz="2000" b="1" dirty="0"/>
              <a:t> </a:t>
            </a:r>
            <a:r>
              <a:rPr lang="ru-RU" sz="2000" b="1" dirty="0" err="1"/>
              <a:t>педагогічного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 </a:t>
            </a:r>
            <a:r>
              <a:rPr lang="ru-RU" sz="2000" b="1" dirty="0" err="1"/>
              <a:t>імені</a:t>
            </a:r>
            <a:r>
              <a:rPr lang="ru-RU" sz="2000" b="1" dirty="0"/>
              <a:t> В. Г. Короленка К 44.053.02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захисту</a:t>
            </a:r>
            <a:r>
              <a:rPr lang="ru-RU" sz="2000" b="1" dirty="0"/>
              <a:t> </a:t>
            </a:r>
            <a:r>
              <a:rPr lang="ru-RU" sz="2000" b="1" dirty="0" err="1"/>
              <a:t>кандидатських</a:t>
            </a:r>
            <a:r>
              <a:rPr lang="ru-RU" sz="2000" b="1" dirty="0"/>
              <a:t> </a:t>
            </a:r>
            <a:r>
              <a:rPr lang="ru-RU" sz="2000" b="1" dirty="0" err="1"/>
              <a:t>дисертацій</a:t>
            </a:r>
            <a:r>
              <a:rPr lang="ru-RU" sz="2000" b="1" dirty="0"/>
              <a:t> за </a:t>
            </a:r>
            <a:r>
              <a:rPr lang="ru-RU" sz="2000" b="1" dirty="0" err="1"/>
              <a:t>спеціальністю</a:t>
            </a:r>
            <a:r>
              <a:rPr lang="ru-RU" sz="2000" b="1" dirty="0"/>
              <a:t> 13.00.02 – </a:t>
            </a:r>
            <a:r>
              <a:rPr lang="ru-RU" sz="2000" b="1" dirty="0" err="1"/>
              <a:t>теорія</a:t>
            </a:r>
            <a:r>
              <a:rPr lang="ru-RU" sz="2000" b="1" dirty="0"/>
              <a:t> і методика трудового </a:t>
            </a:r>
            <a:r>
              <a:rPr lang="ru-RU" sz="2000" b="1" dirty="0" err="1"/>
              <a:t>навчання</a:t>
            </a:r>
            <a:r>
              <a:rPr lang="ru-RU" sz="20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3256" y="696912"/>
            <a:ext cx="7768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Член </a:t>
            </a:r>
            <a:r>
              <a:rPr lang="ru-RU" sz="2000" b="1" dirty="0" err="1"/>
              <a:t>спеціалізованої</a:t>
            </a:r>
            <a:r>
              <a:rPr lang="ru-RU" sz="2000" b="1" dirty="0"/>
              <a:t> </a:t>
            </a:r>
            <a:r>
              <a:rPr lang="ru-RU" sz="2000" b="1" dirty="0" err="1"/>
              <a:t>вченої</a:t>
            </a:r>
            <a:r>
              <a:rPr lang="ru-RU" sz="2000" b="1" dirty="0"/>
              <a:t> ради </a:t>
            </a:r>
            <a:r>
              <a:rPr lang="ru-RU" sz="2000" b="1" dirty="0" err="1"/>
              <a:t>Полтавського</a:t>
            </a:r>
            <a:r>
              <a:rPr lang="ru-RU" sz="2000" b="1" dirty="0"/>
              <a:t> </a:t>
            </a:r>
            <a:r>
              <a:rPr lang="ru-RU" sz="2000" b="1" dirty="0" err="1"/>
              <a:t>національного</a:t>
            </a:r>
            <a:r>
              <a:rPr lang="ru-RU" sz="2000" b="1" dirty="0"/>
              <a:t> </a:t>
            </a:r>
            <a:r>
              <a:rPr lang="ru-RU" sz="2000" b="1" dirty="0" err="1"/>
              <a:t>педагогічного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 </a:t>
            </a:r>
            <a:r>
              <a:rPr lang="ru-RU" sz="2000" b="1" dirty="0" err="1"/>
              <a:t>імені</a:t>
            </a:r>
            <a:r>
              <a:rPr lang="ru-RU" sz="2000" b="1" dirty="0"/>
              <a:t> В. Г. Короленка Д 44.053.01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захисту</a:t>
            </a:r>
            <a:r>
              <a:rPr lang="ru-RU" sz="2000" b="1" dirty="0"/>
              <a:t> </a:t>
            </a:r>
            <a:r>
              <a:rPr lang="ru-RU" sz="2000" b="1" dirty="0" err="1"/>
              <a:t>дисертацій</a:t>
            </a:r>
            <a:r>
              <a:rPr lang="ru-RU" sz="2000" b="1" dirty="0"/>
              <a:t> на </a:t>
            </a:r>
            <a:r>
              <a:rPr lang="ru-RU" sz="2000" b="1" dirty="0" err="1"/>
              <a:t>здобуття</a:t>
            </a:r>
            <a:r>
              <a:rPr lang="ru-RU" sz="2000" b="1" dirty="0"/>
              <a:t> </a:t>
            </a:r>
            <a:r>
              <a:rPr lang="ru-RU" sz="2000" b="1" dirty="0" err="1"/>
              <a:t>наукового</a:t>
            </a:r>
            <a:r>
              <a:rPr lang="ru-RU" sz="2000" b="1" dirty="0"/>
              <a:t> </a:t>
            </a:r>
            <a:r>
              <a:rPr lang="ru-RU" sz="2000" b="1" dirty="0" err="1"/>
              <a:t>ступеня</a:t>
            </a:r>
            <a:r>
              <a:rPr lang="ru-RU" sz="2000" b="1" dirty="0"/>
              <a:t> доктора (кандидата)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 наук за </a:t>
            </a:r>
            <a:r>
              <a:rPr lang="ru-RU" sz="2000" b="1" dirty="0" err="1"/>
              <a:t>спеціальністю</a:t>
            </a:r>
            <a:r>
              <a:rPr lang="ru-RU" sz="2000" b="1" dirty="0"/>
              <a:t> 13.00.04 «</a:t>
            </a:r>
            <a:r>
              <a:rPr lang="ru-RU" sz="2000" b="1" dirty="0" err="1"/>
              <a:t>Теорія</a:t>
            </a:r>
            <a:r>
              <a:rPr lang="ru-RU" sz="2000" b="1" dirty="0"/>
              <a:t> і методика </a:t>
            </a:r>
            <a:r>
              <a:rPr lang="ru-RU" sz="2000" b="1" dirty="0" err="1"/>
              <a:t>професійної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09" y="2328128"/>
            <a:ext cx="5172891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794" y="1023648"/>
            <a:ext cx="6058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Участь у </a:t>
            </a:r>
            <a:r>
              <a:rPr lang="ru-RU" sz="3200" b="1" dirty="0" err="1"/>
              <a:t>підготовці</a:t>
            </a:r>
            <a:r>
              <a:rPr lang="ru-RU" sz="3200" b="1" dirty="0"/>
              <a:t> та </a:t>
            </a:r>
            <a:r>
              <a:rPr lang="ru-RU" sz="3200" b="1" dirty="0" err="1"/>
              <a:t>атестації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науково-педагогічних</a:t>
            </a:r>
            <a:r>
              <a:rPr lang="ru-RU" sz="3200" b="1" dirty="0" smtClean="0"/>
              <a:t> </a:t>
            </a:r>
            <a:r>
              <a:rPr lang="ru-RU" sz="3200" b="1" dirty="0" err="1"/>
              <a:t>кадрів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7760" y="2739910"/>
            <a:ext cx="4032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Фастівець</a:t>
            </a:r>
            <a:r>
              <a:rPr lang="ru-RU" b="1" dirty="0"/>
              <a:t> Анна </a:t>
            </a:r>
            <a:r>
              <a:rPr lang="ru-RU" b="1" dirty="0" err="1"/>
              <a:t>Віталіївна</a:t>
            </a:r>
            <a:r>
              <a:rPr lang="ru-RU" b="1" dirty="0"/>
              <a:t>  – «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діагностичної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ru-RU" b="1" dirty="0"/>
              <a:t>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з </a:t>
            </a:r>
            <a:r>
              <a:rPr lang="ru-RU" b="1" dirty="0" err="1"/>
              <a:t>фізичної</a:t>
            </a:r>
            <a:r>
              <a:rPr lang="ru-RU" b="1" dirty="0"/>
              <a:t> </a:t>
            </a:r>
            <a:r>
              <a:rPr lang="ru-RU" b="1" dirty="0" err="1"/>
              <a:t>реабілітації</a:t>
            </a:r>
            <a:r>
              <a:rPr lang="ru-RU" b="1" dirty="0"/>
              <a:t> в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професійно-орієнтованих</a:t>
            </a:r>
            <a:r>
              <a:rPr lang="ru-RU" b="1" dirty="0"/>
              <a:t> </a:t>
            </a:r>
            <a:r>
              <a:rPr lang="ru-RU" b="1" dirty="0" err="1"/>
              <a:t>дисциплін</a:t>
            </a:r>
            <a:r>
              <a:rPr lang="ru-RU" b="1" dirty="0"/>
              <a:t>» – </a:t>
            </a:r>
            <a:r>
              <a:rPr lang="ru-RU" b="1" dirty="0" err="1"/>
              <a:t>дисертація</a:t>
            </a:r>
            <a:r>
              <a:rPr lang="ru-RU" b="1" dirty="0"/>
              <a:t> на </a:t>
            </a:r>
            <a:r>
              <a:rPr lang="ru-RU" b="1" dirty="0" err="1"/>
              <a:t>здобуття</a:t>
            </a:r>
            <a:r>
              <a:rPr lang="ru-RU" b="1" dirty="0"/>
              <a:t> </a:t>
            </a:r>
            <a:r>
              <a:rPr lang="ru-RU" b="1" dirty="0" err="1"/>
              <a:t>наукового</a:t>
            </a:r>
            <a:r>
              <a:rPr lang="ru-RU" b="1" dirty="0"/>
              <a:t> </a:t>
            </a:r>
            <a:r>
              <a:rPr lang="ru-RU" b="1" dirty="0" err="1"/>
              <a:t>ступеня</a:t>
            </a:r>
            <a:r>
              <a:rPr lang="ru-RU" b="1" dirty="0"/>
              <a:t> кандидата </a:t>
            </a:r>
            <a:r>
              <a:rPr lang="ru-RU" b="1" dirty="0" err="1"/>
              <a:t>педагогічних</a:t>
            </a:r>
            <a:r>
              <a:rPr lang="ru-RU" b="1" dirty="0"/>
              <a:t> наук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13.00.04. – «</a:t>
            </a:r>
            <a:r>
              <a:rPr lang="ru-RU" b="1" dirty="0" err="1"/>
              <a:t>Теорія</a:t>
            </a:r>
            <a:r>
              <a:rPr lang="ru-RU" b="1" dirty="0"/>
              <a:t> і методика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» – </a:t>
            </a:r>
            <a:r>
              <a:rPr lang="ru-RU" b="1" dirty="0" err="1"/>
              <a:t>Запоріжжя</a:t>
            </a:r>
            <a:r>
              <a:rPr lang="ru-RU" b="1" dirty="0"/>
              <a:t>, 2015 р.  (Диплом ДК № 034176 </a:t>
            </a:r>
            <a:r>
              <a:rPr lang="ru-RU" b="1" dirty="0" err="1"/>
              <a:t>від</a:t>
            </a:r>
            <a:r>
              <a:rPr lang="ru-RU" b="1" dirty="0"/>
              <a:t> 25 лютого 2016 року).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75119" y="2739910"/>
            <a:ext cx="44674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Корносенко</a:t>
            </a:r>
            <a:r>
              <a:rPr lang="ru-RU" b="1" dirty="0"/>
              <a:t> Оксана </a:t>
            </a:r>
            <a:r>
              <a:rPr lang="ru-RU" b="1" dirty="0" err="1"/>
              <a:t>Костянтинівна</a:t>
            </a:r>
            <a:r>
              <a:rPr lang="ru-RU" b="1" dirty="0"/>
              <a:t>  – «Система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фітнес-тренерів</a:t>
            </a:r>
            <a:r>
              <a:rPr lang="ru-RU" b="1" dirty="0"/>
              <a:t> у </a:t>
            </a:r>
            <a:r>
              <a:rPr lang="ru-RU" b="1" dirty="0" err="1"/>
              <a:t>вищих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закладах» – </a:t>
            </a:r>
            <a:r>
              <a:rPr lang="ru-RU" b="1" dirty="0" err="1"/>
              <a:t>дисертація</a:t>
            </a:r>
            <a:r>
              <a:rPr lang="ru-RU" b="1" dirty="0"/>
              <a:t> на </a:t>
            </a:r>
            <a:r>
              <a:rPr lang="ru-RU" b="1" dirty="0" err="1"/>
              <a:t>здобуття</a:t>
            </a:r>
            <a:r>
              <a:rPr lang="ru-RU" b="1" dirty="0"/>
              <a:t> </a:t>
            </a:r>
            <a:r>
              <a:rPr lang="ru-RU" b="1" dirty="0" err="1"/>
              <a:t>наукового</a:t>
            </a:r>
            <a:r>
              <a:rPr lang="ru-RU" b="1" dirty="0"/>
              <a:t> </a:t>
            </a:r>
            <a:r>
              <a:rPr lang="ru-RU" b="1" dirty="0" err="1"/>
              <a:t>ступеня</a:t>
            </a:r>
            <a:r>
              <a:rPr lang="ru-RU" b="1" dirty="0"/>
              <a:t> доктора </a:t>
            </a:r>
            <a:r>
              <a:rPr lang="ru-RU" b="1" dirty="0" err="1"/>
              <a:t>педагогічних</a:t>
            </a:r>
            <a:r>
              <a:rPr lang="ru-RU" b="1" dirty="0"/>
              <a:t> наук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13.00.04. – «</a:t>
            </a:r>
            <a:r>
              <a:rPr lang="ru-RU" b="1" dirty="0" err="1"/>
              <a:t>Теорія</a:t>
            </a:r>
            <a:r>
              <a:rPr lang="ru-RU" b="1" dirty="0"/>
              <a:t> і методика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». – Полтава, 2018 р. (</a:t>
            </a:r>
            <a:r>
              <a:rPr lang="ru-RU" b="1" dirty="0" err="1"/>
              <a:t>Рішення</a:t>
            </a:r>
            <a:r>
              <a:rPr lang="ru-RU" b="1" dirty="0"/>
              <a:t> </a:t>
            </a:r>
            <a:r>
              <a:rPr lang="ru-RU" b="1" dirty="0" err="1"/>
              <a:t>спеціалізованої</a:t>
            </a:r>
            <a:r>
              <a:rPr lang="ru-RU" b="1" dirty="0"/>
              <a:t> </a:t>
            </a:r>
            <a:r>
              <a:rPr lang="ru-RU" b="1" dirty="0" err="1"/>
              <a:t>вченої</a:t>
            </a:r>
            <a:r>
              <a:rPr lang="ru-RU" b="1" dirty="0"/>
              <a:t> ради Д 44.053.01 у </a:t>
            </a:r>
            <a:r>
              <a:rPr lang="ru-RU" b="1" dirty="0" err="1"/>
              <a:t>Полтавському</a:t>
            </a:r>
            <a:r>
              <a:rPr lang="ru-RU" b="1" dirty="0"/>
              <a:t> </a:t>
            </a:r>
            <a:r>
              <a:rPr lang="ru-RU" b="1" dirty="0" err="1"/>
              <a:t>національному</a:t>
            </a:r>
            <a:r>
              <a:rPr lang="ru-RU" b="1" dirty="0"/>
              <a:t> </a:t>
            </a:r>
            <a:r>
              <a:rPr lang="ru-RU" b="1" dirty="0" err="1"/>
              <a:t>педагогічному</a:t>
            </a:r>
            <a:r>
              <a:rPr lang="ru-RU" b="1" dirty="0"/>
              <a:t> </a:t>
            </a:r>
            <a:r>
              <a:rPr lang="ru-RU" b="1" dirty="0" err="1"/>
              <a:t>університеті</a:t>
            </a:r>
            <a:r>
              <a:rPr lang="ru-RU" b="1" dirty="0"/>
              <a:t> </a:t>
            </a:r>
            <a:r>
              <a:rPr lang="ru-RU" b="1" dirty="0" err="1"/>
              <a:t>імені</a:t>
            </a:r>
            <a:r>
              <a:rPr lang="ru-RU" b="1" dirty="0"/>
              <a:t> В. Г. Короленка </a:t>
            </a:r>
            <a:r>
              <a:rPr lang="ru-RU" b="1" dirty="0" err="1"/>
              <a:t>від</a:t>
            </a:r>
            <a:r>
              <a:rPr lang="ru-RU" b="1" dirty="0"/>
              <a:t> 17 </a:t>
            </a:r>
            <a:r>
              <a:rPr lang="ru-RU" b="1" dirty="0" err="1"/>
              <a:t>травня</a:t>
            </a:r>
            <a:r>
              <a:rPr lang="ru-RU" b="1" dirty="0"/>
              <a:t> 2018 року).</a:t>
            </a:r>
          </a:p>
        </p:txBody>
      </p:sp>
    </p:spTree>
    <p:extLst>
      <p:ext uri="{BB962C8B-B14F-4D97-AF65-F5344CB8AC3E}">
        <p14:creationId xmlns:p14="http://schemas.microsoft.com/office/powerpoint/2010/main" val="158959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884" y="2666724"/>
            <a:ext cx="9897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 2001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закінчив</a:t>
            </a:r>
            <a:r>
              <a:rPr lang="ru-RU" sz="2400" b="1" dirty="0"/>
              <a:t> з </a:t>
            </a:r>
            <a:r>
              <a:rPr lang="ru-RU" sz="2400" b="1" dirty="0" err="1"/>
              <a:t>відзнакою</a:t>
            </a:r>
            <a:r>
              <a:rPr lang="ru-RU" sz="2400" b="1" dirty="0"/>
              <a:t> </a:t>
            </a:r>
            <a:r>
              <a:rPr lang="ru-RU" sz="2400" b="1" dirty="0" err="1"/>
              <a:t>природничий</a:t>
            </a:r>
            <a:r>
              <a:rPr lang="ru-RU" sz="2400" b="1" dirty="0"/>
              <a:t> факультет </a:t>
            </a:r>
            <a:r>
              <a:rPr lang="ru-RU" sz="2400" b="1" dirty="0" err="1"/>
              <a:t>Полтавського</a:t>
            </a:r>
            <a:r>
              <a:rPr lang="ru-RU" sz="2400" b="1" dirty="0"/>
              <a:t> державного </a:t>
            </a:r>
            <a:r>
              <a:rPr lang="ru-RU" sz="2400" b="1" dirty="0" err="1"/>
              <a:t>педагогічного</a:t>
            </a:r>
            <a:r>
              <a:rPr lang="ru-RU" sz="2400" b="1" dirty="0"/>
              <a:t> </a:t>
            </a:r>
            <a:r>
              <a:rPr lang="ru-RU" sz="2400" b="1" dirty="0" err="1"/>
              <a:t>інституту</a:t>
            </a:r>
            <a:r>
              <a:rPr lang="ru-RU" sz="2400" b="1" dirty="0"/>
              <a:t> </a:t>
            </a:r>
            <a:r>
              <a:rPr lang="ru-RU" sz="2400" b="1" dirty="0" err="1"/>
              <a:t>імені</a:t>
            </a:r>
            <a:r>
              <a:rPr lang="ru-RU" sz="2400" b="1" dirty="0"/>
              <a:t> </a:t>
            </a:r>
            <a:r>
              <a:rPr lang="ru-RU" sz="2400" b="1" dirty="0" smtClean="0"/>
              <a:t>В.Г.Короленка </a:t>
            </a:r>
            <a:r>
              <a:rPr lang="ru-RU" sz="2400" b="1" dirty="0"/>
              <a:t>за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«</a:t>
            </a:r>
            <a:r>
              <a:rPr lang="ru-RU" sz="2400" b="1" dirty="0" err="1"/>
              <a:t>Педагогіка</a:t>
            </a:r>
            <a:r>
              <a:rPr lang="ru-RU" sz="2400" b="1" dirty="0"/>
              <a:t> і методика </a:t>
            </a:r>
            <a:r>
              <a:rPr lang="ru-RU" sz="2400" b="1" dirty="0" err="1"/>
              <a:t>середньої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. </a:t>
            </a:r>
            <a:r>
              <a:rPr lang="ru-RU" sz="2400" b="1" dirty="0" err="1"/>
              <a:t>Хімія</a:t>
            </a:r>
            <a:r>
              <a:rPr lang="ru-RU" sz="2400" b="1" dirty="0"/>
              <a:t> і </a:t>
            </a:r>
            <a:r>
              <a:rPr lang="ru-RU" sz="2400" b="1" dirty="0" err="1"/>
              <a:t>біологія</a:t>
            </a:r>
            <a:r>
              <a:rPr lang="ru-RU" sz="2400" b="1" dirty="0"/>
              <a:t>», і </a:t>
            </a:r>
            <a:r>
              <a:rPr lang="ru-RU" sz="2400" b="1" dirty="0" err="1"/>
              <a:t>здобув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кваліфікацію</a:t>
            </a:r>
            <a:r>
              <a:rPr lang="ru-RU" sz="2400" b="1" dirty="0"/>
              <a:t> </a:t>
            </a:r>
            <a:r>
              <a:rPr lang="ru-RU" sz="2400" b="1" dirty="0" err="1"/>
              <a:t>вчителя</a:t>
            </a:r>
            <a:r>
              <a:rPr lang="ru-RU" sz="2400" b="1" dirty="0"/>
              <a:t> </a:t>
            </a:r>
            <a:r>
              <a:rPr lang="ru-RU" sz="2400" b="1" dirty="0" err="1"/>
              <a:t>хімії</a:t>
            </a:r>
            <a:r>
              <a:rPr lang="ru-RU" sz="2400" b="1" dirty="0"/>
              <a:t>, </a:t>
            </a:r>
            <a:r>
              <a:rPr lang="ru-RU" sz="2400" b="1" dirty="0" err="1"/>
              <a:t>біології</a:t>
            </a:r>
            <a:r>
              <a:rPr lang="ru-RU" sz="2400" b="1" dirty="0"/>
              <a:t>, основ </a:t>
            </a:r>
            <a:r>
              <a:rPr lang="ru-RU" sz="2400" b="1" dirty="0" err="1"/>
              <a:t>екології</a:t>
            </a:r>
            <a:r>
              <a:rPr lang="ru-RU" sz="2400" b="1" dirty="0"/>
              <a:t> і </a:t>
            </a:r>
            <a:r>
              <a:rPr lang="ru-RU" sz="2400" b="1" dirty="0" err="1"/>
              <a:t>безпеки</a:t>
            </a:r>
            <a:r>
              <a:rPr lang="ru-RU" sz="2400" b="1" dirty="0"/>
              <a:t> </a:t>
            </a:r>
            <a:r>
              <a:rPr lang="ru-RU" sz="2400" b="1" dirty="0" err="1"/>
              <a:t>життєдіяльності</a:t>
            </a:r>
            <a:r>
              <a:rPr lang="ru-RU" sz="2400" b="1" dirty="0"/>
              <a:t>. У 2013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здобув</a:t>
            </a:r>
            <a:r>
              <a:rPr lang="ru-RU" sz="2400" b="1" dirty="0"/>
              <a:t> другу </a:t>
            </a:r>
            <a:r>
              <a:rPr lang="ru-RU" sz="2400" b="1" dirty="0" err="1"/>
              <a:t>вищу</a:t>
            </a:r>
            <a:r>
              <a:rPr lang="ru-RU" sz="2400" b="1" dirty="0"/>
              <a:t> </a:t>
            </a:r>
            <a:r>
              <a:rPr lang="ru-RU" sz="2400" b="1" dirty="0" err="1"/>
              <a:t>освіту</a:t>
            </a:r>
            <a:r>
              <a:rPr lang="ru-RU" sz="2400" b="1" dirty="0"/>
              <a:t> за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«</a:t>
            </a:r>
            <a:r>
              <a:rPr lang="ru-RU" sz="2400" b="1" dirty="0" err="1"/>
              <a:t>Фізичне</a:t>
            </a:r>
            <a:r>
              <a:rPr lang="ru-RU" sz="2400" b="1" dirty="0"/>
              <a:t> </a:t>
            </a:r>
            <a:r>
              <a:rPr lang="ru-RU" sz="2400" b="1" dirty="0" err="1"/>
              <a:t>виховання</a:t>
            </a:r>
            <a:r>
              <a:rPr lang="ru-RU" sz="2400" b="1" dirty="0"/>
              <a:t>» і </a:t>
            </a:r>
            <a:r>
              <a:rPr lang="ru-RU" sz="2400" b="1" dirty="0" err="1"/>
              <a:t>отримав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кваліфікацію</a:t>
            </a:r>
            <a:r>
              <a:rPr lang="ru-RU" sz="2400" b="1" dirty="0"/>
              <a:t> </a:t>
            </a:r>
            <a:r>
              <a:rPr lang="ru-RU" sz="2400" b="1" dirty="0" err="1"/>
              <a:t>вчитель</a:t>
            </a:r>
            <a:r>
              <a:rPr lang="ru-RU" sz="2400" b="1" dirty="0"/>
              <a:t>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виховання</a:t>
            </a:r>
            <a:r>
              <a:rPr lang="ru-RU" sz="24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08" y="600001"/>
            <a:ext cx="3279932" cy="206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485" y="600001"/>
            <a:ext cx="3337177" cy="206672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907" y="600000"/>
            <a:ext cx="3009900" cy="204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54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119" y="2629882"/>
            <a:ext cx="105286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	</a:t>
            </a:r>
            <a:r>
              <a:rPr lang="ru-RU" sz="2400" b="1" dirty="0" smtClean="0"/>
              <a:t>З </a:t>
            </a:r>
            <a:r>
              <a:rPr lang="ru-RU" sz="2400" b="1" dirty="0"/>
              <a:t>2003 по 2006 роки </a:t>
            </a:r>
            <a:r>
              <a:rPr lang="ru-RU" sz="2400" b="1" dirty="0" err="1"/>
              <a:t>навчався</a:t>
            </a:r>
            <a:r>
              <a:rPr lang="ru-RU" sz="2400" b="1" dirty="0"/>
              <a:t> на заочному </a:t>
            </a:r>
            <a:r>
              <a:rPr lang="ru-RU" sz="2400" b="1" dirty="0" err="1"/>
              <a:t>відділенні</a:t>
            </a:r>
            <a:r>
              <a:rPr lang="ru-RU" sz="2400" b="1" dirty="0"/>
              <a:t> </a:t>
            </a:r>
            <a:r>
              <a:rPr lang="ru-RU" sz="2400" b="1" dirty="0" err="1"/>
              <a:t>аспірантури</a:t>
            </a:r>
            <a:r>
              <a:rPr lang="ru-RU" sz="2400" b="1" dirty="0"/>
              <a:t> </a:t>
            </a:r>
            <a:r>
              <a:rPr lang="ru-RU" sz="2400" b="1" smtClean="0"/>
              <a:t>Інституту</a:t>
            </a:r>
            <a:r>
              <a:rPr lang="ru-RU" sz="2400" b="1" dirty="0" smtClean="0"/>
              <a:t> </a:t>
            </a:r>
            <a:r>
              <a:rPr lang="ru-RU" sz="2400" b="1" dirty="0" err="1"/>
              <a:t>педагогіки</a:t>
            </a:r>
            <a:r>
              <a:rPr lang="ru-RU" sz="2400" b="1" dirty="0"/>
              <a:t> АПН </a:t>
            </a:r>
            <a:r>
              <a:rPr lang="ru-RU" sz="2400" b="1" dirty="0" err="1"/>
              <a:t>України</a:t>
            </a:r>
            <a:r>
              <a:rPr lang="ru-RU" sz="2400" b="1" dirty="0"/>
              <a:t>. У 2007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захистив</a:t>
            </a:r>
            <a:r>
              <a:rPr lang="ru-RU" sz="2400" b="1" dirty="0"/>
              <a:t> </a:t>
            </a:r>
            <a:r>
              <a:rPr lang="ru-RU" sz="2400" b="1" dirty="0" err="1"/>
              <a:t>кандидатську</a:t>
            </a:r>
            <a:r>
              <a:rPr lang="ru-RU" sz="2400" b="1" dirty="0"/>
              <a:t> </a:t>
            </a:r>
            <a:r>
              <a:rPr lang="ru-RU" sz="2400" b="1" dirty="0" err="1"/>
              <a:t>дисертацію</a:t>
            </a:r>
            <a:r>
              <a:rPr lang="ru-RU" sz="2400" b="1" dirty="0"/>
              <a:t> на тему «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функціональних</a:t>
            </a:r>
            <a:r>
              <a:rPr lang="ru-RU" sz="2400" b="1" dirty="0"/>
              <a:t> </a:t>
            </a:r>
            <a:r>
              <a:rPr lang="ru-RU" sz="2400" b="1" dirty="0" err="1"/>
              <a:t>знань</a:t>
            </a:r>
            <a:r>
              <a:rPr lang="ru-RU" sz="2400" b="1" dirty="0"/>
              <a:t> </a:t>
            </a:r>
            <a:r>
              <a:rPr lang="ru-RU" sz="2400" b="1" dirty="0" err="1"/>
              <a:t>старшокласників</a:t>
            </a:r>
            <a:r>
              <a:rPr lang="ru-RU" sz="2400" b="1" dirty="0"/>
              <a:t> з </a:t>
            </a:r>
            <a:r>
              <a:rPr lang="ru-RU" sz="2400" b="1" dirty="0" err="1"/>
              <a:t>хімії</a:t>
            </a:r>
            <a:r>
              <a:rPr lang="ru-RU" sz="2400" b="1" dirty="0"/>
              <a:t> в </a:t>
            </a:r>
            <a:r>
              <a:rPr lang="ru-RU" sz="2400" b="1" dirty="0" err="1"/>
              <a:t>середніх</a:t>
            </a:r>
            <a:r>
              <a:rPr lang="ru-RU" sz="2400" b="1" dirty="0"/>
              <a:t> </a:t>
            </a:r>
            <a:r>
              <a:rPr lang="ru-RU" sz="2400" b="1" dirty="0" err="1"/>
              <a:t>загальноосвітніх</a:t>
            </a:r>
            <a:r>
              <a:rPr lang="ru-RU" sz="2400" b="1" dirty="0"/>
              <a:t> </a:t>
            </a:r>
            <a:r>
              <a:rPr lang="ru-RU" sz="2400" b="1" dirty="0" err="1"/>
              <a:t>навчальних</a:t>
            </a:r>
            <a:r>
              <a:rPr lang="ru-RU" sz="2400" b="1" dirty="0"/>
              <a:t> закладах» за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13.00.02 – </a:t>
            </a:r>
            <a:r>
              <a:rPr lang="ru-RU" sz="2400" b="1" dirty="0" err="1"/>
              <a:t>теорія</a:t>
            </a:r>
            <a:r>
              <a:rPr lang="ru-RU" sz="2400" b="1" dirty="0"/>
              <a:t> і методика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/>
              <a:t>хімії</a:t>
            </a:r>
            <a:r>
              <a:rPr lang="ru-RU" sz="2400" b="1" dirty="0"/>
              <a:t> у </a:t>
            </a:r>
            <a:r>
              <a:rPr lang="ru-RU" sz="2400" b="1" dirty="0" err="1"/>
              <a:t>Національному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педагогічному</a:t>
            </a:r>
            <a:r>
              <a:rPr lang="ru-RU" sz="2400" b="1" dirty="0"/>
              <a:t> </a:t>
            </a:r>
            <a:r>
              <a:rPr lang="ru-RU" sz="2400" b="1" dirty="0" err="1"/>
              <a:t>університеті</a:t>
            </a:r>
            <a:r>
              <a:rPr lang="ru-RU" sz="2400" b="1" dirty="0"/>
              <a:t> </a:t>
            </a:r>
            <a:r>
              <a:rPr lang="ru-RU" sz="2400" b="1" dirty="0" err="1"/>
              <a:t>імені</a:t>
            </a:r>
            <a:r>
              <a:rPr lang="ru-RU" sz="2400" b="1" dirty="0"/>
              <a:t> М.П. </a:t>
            </a:r>
            <a:r>
              <a:rPr lang="ru-RU" sz="2400" b="1" dirty="0" err="1"/>
              <a:t>Драгоманова</a:t>
            </a:r>
            <a:r>
              <a:rPr lang="ru-RU" sz="2400" b="1" dirty="0"/>
              <a:t>. У 2010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отримав</a:t>
            </a:r>
            <a:r>
              <a:rPr lang="ru-RU" sz="2400" b="1" dirty="0"/>
              <a:t> </a:t>
            </a:r>
            <a:r>
              <a:rPr lang="ru-RU" sz="2400" b="1" dirty="0" err="1"/>
              <a:t>звання</a:t>
            </a:r>
            <a:r>
              <a:rPr lang="ru-RU" sz="2400" b="1" dirty="0"/>
              <a:t> доцента </a:t>
            </a:r>
            <a:r>
              <a:rPr lang="ru-RU" sz="2400" b="1" dirty="0" err="1"/>
              <a:t>кафедри</a:t>
            </a:r>
            <a:r>
              <a:rPr lang="ru-RU" sz="2400" b="1" dirty="0"/>
              <a:t> </a:t>
            </a:r>
            <a:r>
              <a:rPr lang="ru-RU" sz="2400" b="1" dirty="0" err="1"/>
              <a:t>біологічних</a:t>
            </a:r>
            <a:r>
              <a:rPr lang="ru-RU" sz="2400" b="1" dirty="0"/>
              <a:t> основ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виховання</a:t>
            </a:r>
            <a:r>
              <a:rPr lang="ru-RU" sz="2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594" y="623726"/>
            <a:ext cx="101237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Трудову</a:t>
            </a:r>
            <a:r>
              <a:rPr lang="ru-RU" sz="2200" b="1" dirty="0" smtClean="0"/>
              <a:t> </a:t>
            </a:r>
            <a:r>
              <a:rPr lang="ru-RU" sz="2200" b="1" dirty="0" err="1"/>
              <a:t>діяльність</a:t>
            </a:r>
            <a:r>
              <a:rPr lang="ru-RU" sz="2200" b="1" dirty="0"/>
              <a:t> </a:t>
            </a:r>
            <a:r>
              <a:rPr lang="ru-RU" sz="2200" b="1" dirty="0" err="1"/>
              <a:t>розпочав</a:t>
            </a:r>
            <a:r>
              <a:rPr lang="ru-RU" sz="2200" b="1" dirty="0"/>
              <a:t> у 2001 </a:t>
            </a:r>
            <a:r>
              <a:rPr lang="ru-RU" sz="2200" b="1" dirty="0" err="1"/>
              <a:t>році</a:t>
            </a:r>
            <a:r>
              <a:rPr lang="ru-RU" sz="2200" b="1" dirty="0"/>
              <a:t> на </a:t>
            </a:r>
            <a:r>
              <a:rPr lang="ru-RU" sz="2200" b="1" dirty="0" err="1"/>
              <a:t>посаді</a:t>
            </a:r>
            <a:r>
              <a:rPr lang="ru-RU" sz="2200" b="1" dirty="0"/>
              <a:t> </a:t>
            </a:r>
            <a:r>
              <a:rPr lang="ru-RU" sz="2200" b="1" dirty="0" err="1"/>
              <a:t>викладача</a:t>
            </a:r>
            <a:r>
              <a:rPr lang="ru-RU" sz="2200" b="1" dirty="0"/>
              <a:t> </a:t>
            </a:r>
            <a:r>
              <a:rPr lang="ru-RU" sz="2200" b="1" dirty="0" err="1"/>
              <a:t>кафедри</a:t>
            </a:r>
            <a:r>
              <a:rPr lang="ru-RU" sz="2200" b="1" dirty="0"/>
              <a:t> </a:t>
            </a:r>
            <a:r>
              <a:rPr lang="ru-RU" sz="2200" b="1" dirty="0" err="1"/>
              <a:t>медико-біологічних</a:t>
            </a:r>
            <a:r>
              <a:rPr lang="ru-RU" sz="2200" b="1" dirty="0"/>
              <a:t> основ </a:t>
            </a:r>
            <a:r>
              <a:rPr lang="ru-RU" sz="2200" b="1" dirty="0" err="1"/>
              <a:t>фізичного</a:t>
            </a:r>
            <a:r>
              <a:rPr lang="ru-RU" sz="2200" b="1" dirty="0"/>
              <a:t> </a:t>
            </a:r>
            <a:r>
              <a:rPr lang="ru-RU" sz="2200" b="1" dirty="0" err="1"/>
              <a:t>виховання</a:t>
            </a:r>
            <a:r>
              <a:rPr lang="ru-RU" sz="2200" b="1" dirty="0"/>
              <a:t> </a:t>
            </a:r>
            <a:r>
              <a:rPr lang="ru-RU" sz="2200" b="1" dirty="0" err="1"/>
              <a:t>Полтавського</a:t>
            </a:r>
            <a:r>
              <a:rPr lang="ru-RU" sz="2200" b="1" dirty="0"/>
              <a:t> державного </a:t>
            </a:r>
            <a:r>
              <a:rPr lang="ru-RU" sz="2200" b="1" dirty="0" err="1"/>
              <a:t>педагогічного</a:t>
            </a:r>
            <a:r>
              <a:rPr lang="ru-RU" sz="2200" b="1" dirty="0"/>
              <a:t> </a:t>
            </a:r>
            <a:r>
              <a:rPr lang="ru-RU" sz="2200" b="1" dirty="0" err="1"/>
              <a:t>університету</a:t>
            </a:r>
            <a:r>
              <a:rPr lang="ru-RU" sz="2200" b="1" dirty="0"/>
              <a:t> </a:t>
            </a:r>
            <a:r>
              <a:rPr lang="ru-RU" sz="2200" b="1" dirty="0" err="1"/>
              <a:t>імені</a:t>
            </a:r>
            <a:r>
              <a:rPr lang="ru-RU" sz="2200" b="1" dirty="0"/>
              <a:t> В.Г</a:t>
            </a:r>
            <a:r>
              <a:rPr lang="ru-RU" sz="2200" b="1" dirty="0" smtClean="0"/>
              <a:t>. Короленка</a:t>
            </a:r>
            <a:r>
              <a:rPr lang="ru-RU" sz="2200" b="1" dirty="0"/>
              <a:t>. З 2010 року </a:t>
            </a:r>
            <a:r>
              <a:rPr lang="ru-RU" sz="2200" b="1" dirty="0" err="1"/>
              <a:t>виконував</a:t>
            </a:r>
            <a:r>
              <a:rPr lang="ru-RU" sz="2200" b="1" dirty="0"/>
              <a:t> </a:t>
            </a:r>
            <a:r>
              <a:rPr lang="ru-RU" sz="2200" b="1" dirty="0" err="1"/>
              <a:t>обов’язки</a:t>
            </a:r>
            <a:r>
              <a:rPr lang="ru-RU" sz="2200" b="1" dirty="0"/>
              <a:t> </a:t>
            </a:r>
            <a:r>
              <a:rPr lang="ru-RU" sz="2200" b="1" dirty="0" err="1"/>
              <a:t>відповідального</a:t>
            </a:r>
            <a:r>
              <a:rPr lang="ru-RU" sz="2200" b="1" dirty="0"/>
              <a:t> секретаря </a:t>
            </a:r>
            <a:r>
              <a:rPr lang="ru-RU" sz="2200" b="1" dirty="0" err="1"/>
              <a:t>приймальної</a:t>
            </a:r>
            <a:r>
              <a:rPr lang="ru-RU" sz="2200" b="1" dirty="0"/>
              <a:t> </a:t>
            </a:r>
            <a:r>
              <a:rPr lang="ru-RU" sz="2200" b="1" dirty="0" err="1"/>
              <a:t>комісії</a:t>
            </a:r>
            <a:r>
              <a:rPr lang="ru-RU" sz="2200" b="1" dirty="0"/>
              <a:t> </a:t>
            </a:r>
            <a:r>
              <a:rPr lang="ru-RU" sz="2200" b="1" dirty="0" err="1"/>
              <a:t>Полтавського</a:t>
            </a:r>
            <a:r>
              <a:rPr lang="ru-RU" sz="2200" b="1" dirty="0"/>
              <a:t> </a:t>
            </a:r>
            <a:r>
              <a:rPr lang="ru-RU" sz="2200" b="1" dirty="0" err="1"/>
              <a:t>національного</a:t>
            </a:r>
            <a:r>
              <a:rPr lang="ru-RU" sz="2200" b="1" dirty="0"/>
              <a:t> </a:t>
            </a:r>
            <a:r>
              <a:rPr lang="ru-RU" sz="2200" b="1" dirty="0" err="1"/>
              <a:t>педагогічного</a:t>
            </a:r>
            <a:r>
              <a:rPr lang="ru-RU" sz="2200" b="1" dirty="0"/>
              <a:t> </a:t>
            </a:r>
            <a:r>
              <a:rPr lang="ru-RU" sz="2200" b="1" dirty="0" err="1"/>
              <a:t>університету</a:t>
            </a:r>
            <a:r>
              <a:rPr lang="ru-RU" sz="2200" b="1" dirty="0"/>
              <a:t> </a:t>
            </a:r>
            <a:r>
              <a:rPr lang="ru-RU" sz="2200" b="1" dirty="0" err="1"/>
              <a:t>імені</a:t>
            </a:r>
            <a:r>
              <a:rPr lang="ru-RU" sz="2200" b="1" dirty="0"/>
              <a:t> В.Г</a:t>
            </a:r>
            <a:r>
              <a:rPr lang="ru-RU" sz="2200" b="1" dirty="0" smtClean="0"/>
              <a:t>. Короленка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80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967" y="712229"/>
            <a:ext cx="4871764" cy="33911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1" y="3853543"/>
            <a:ext cx="7122114" cy="224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60" y="4031105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507" y="769279"/>
            <a:ext cx="3681799" cy="30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153" y="2977553"/>
            <a:ext cx="10110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	У </a:t>
            </a:r>
            <a:r>
              <a:rPr lang="ru-RU" sz="2400" b="1" dirty="0">
                <a:latin typeface="+mj-lt"/>
              </a:rPr>
              <a:t>2018 </a:t>
            </a:r>
            <a:r>
              <a:rPr lang="ru-RU" sz="2400" b="1" dirty="0" err="1">
                <a:latin typeface="+mj-lt"/>
              </a:rPr>
              <a:t>році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отримав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вчене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звання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професора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кафедри</a:t>
            </a:r>
            <a:r>
              <a:rPr lang="ru-RU" sz="2400" b="1" dirty="0">
                <a:latin typeface="+mj-lt"/>
              </a:rPr>
              <a:t> медико-</a:t>
            </a:r>
            <a:r>
              <a:rPr lang="ru-RU" sz="2400" b="1" dirty="0" err="1">
                <a:latin typeface="+mj-lt"/>
              </a:rPr>
              <a:t>біологічних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дисциплін</a:t>
            </a:r>
            <a:r>
              <a:rPr lang="ru-RU" sz="2400" b="1" dirty="0">
                <a:latin typeface="+mj-lt"/>
              </a:rPr>
              <a:t> і </a:t>
            </a:r>
            <a:r>
              <a:rPr lang="ru-RU" sz="2400" b="1" dirty="0" err="1">
                <a:latin typeface="+mj-lt"/>
              </a:rPr>
              <a:t>фізичного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виховання</a:t>
            </a:r>
            <a:r>
              <a:rPr lang="ru-RU" sz="2400" b="1" dirty="0">
                <a:latin typeface="+mj-lt"/>
              </a:rPr>
              <a:t>.</a:t>
            </a:r>
          </a:p>
          <a:p>
            <a:pPr algn="just"/>
            <a:r>
              <a:rPr lang="ru-RU" sz="2400" b="1" dirty="0" smtClean="0">
                <a:latin typeface="+mj-lt"/>
              </a:rPr>
              <a:t>	</a:t>
            </a:r>
          </a:p>
          <a:p>
            <a:pPr algn="just"/>
            <a:r>
              <a:rPr lang="ru-RU" sz="2400" b="1" dirty="0" smtClean="0">
                <a:latin typeface="+mj-lt"/>
              </a:rPr>
              <a:t>З </a:t>
            </a:r>
            <a:r>
              <a:rPr lang="ru-RU" sz="2400" b="1" dirty="0">
                <a:latin typeface="+mj-lt"/>
              </a:rPr>
              <a:t>2014 року </a:t>
            </a:r>
            <a:r>
              <a:rPr lang="ru-RU" sz="2400" b="1" dirty="0" err="1">
                <a:latin typeface="+mj-lt"/>
              </a:rPr>
              <a:t>працює</a:t>
            </a:r>
            <a:r>
              <a:rPr lang="ru-RU" sz="2400" b="1" dirty="0">
                <a:latin typeface="+mj-lt"/>
              </a:rPr>
              <a:t> на </a:t>
            </a:r>
            <a:r>
              <a:rPr lang="ru-RU" sz="2400" b="1" dirty="0" err="1">
                <a:latin typeface="+mj-lt"/>
              </a:rPr>
              <a:t>посаді</a:t>
            </a:r>
            <a:r>
              <a:rPr lang="ru-RU" sz="2400" b="1" dirty="0">
                <a:latin typeface="+mj-lt"/>
              </a:rPr>
              <a:t> декана факультету </a:t>
            </a:r>
            <a:r>
              <a:rPr lang="ru-RU" sz="2400" b="1" dirty="0" err="1">
                <a:latin typeface="+mj-lt"/>
              </a:rPr>
              <a:t>фізичного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виховання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Полтавського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національного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педагогічного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університету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імені</a:t>
            </a:r>
            <a:r>
              <a:rPr lang="ru-RU" sz="2400" b="1" dirty="0">
                <a:latin typeface="+mj-lt"/>
              </a:rPr>
              <a:t> В. Г. Короленка.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809285"/>
            <a:ext cx="10371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У </a:t>
            </a:r>
            <a:r>
              <a:rPr lang="ru-RU" sz="2400" b="1" dirty="0"/>
              <a:t>2014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захистив</a:t>
            </a:r>
            <a:r>
              <a:rPr lang="ru-RU" sz="2400" b="1" dirty="0"/>
              <a:t> </a:t>
            </a:r>
            <a:r>
              <a:rPr lang="ru-RU" sz="2400" b="1" dirty="0" err="1"/>
              <a:t>докторську</a:t>
            </a:r>
            <a:r>
              <a:rPr lang="ru-RU" sz="2400" b="1" dirty="0"/>
              <a:t> </a:t>
            </a:r>
            <a:r>
              <a:rPr lang="ru-RU" sz="2400" b="1" dirty="0" err="1"/>
              <a:t>дисертацію</a:t>
            </a:r>
            <a:r>
              <a:rPr lang="ru-RU" sz="2400" b="1" dirty="0"/>
              <a:t> на тему «</a:t>
            </a:r>
            <a:r>
              <a:rPr lang="ru-RU" sz="2400" b="1" dirty="0" err="1"/>
              <a:t>Теоретичні</a:t>
            </a:r>
            <a:r>
              <a:rPr lang="ru-RU" sz="2400" b="1" dirty="0"/>
              <a:t> і </a:t>
            </a:r>
            <a:r>
              <a:rPr lang="ru-RU" sz="2400" b="1" dirty="0" err="1"/>
              <a:t>методичні</a:t>
            </a:r>
            <a:r>
              <a:rPr lang="ru-RU" sz="2400" b="1" dirty="0"/>
              <a:t> </a:t>
            </a:r>
            <a:r>
              <a:rPr lang="ru-RU" sz="2400" b="1" dirty="0" err="1"/>
              <a:t>основи</a:t>
            </a:r>
            <a:r>
              <a:rPr lang="ru-RU" sz="2400" b="1" dirty="0"/>
              <a:t> </a:t>
            </a:r>
            <a:r>
              <a:rPr lang="ru-RU" sz="2400" b="1" dirty="0" err="1"/>
              <a:t>природничо-наукової</a:t>
            </a:r>
            <a:r>
              <a:rPr lang="ru-RU" sz="2400" b="1" dirty="0"/>
              <a:t> </a:t>
            </a:r>
            <a:r>
              <a:rPr lang="ru-RU" sz="2400" b="1" dirty="0" err="1"/>
              <a:t>підготовки</a:t>
            </a:r>
            <a:r>
              <a:rPr lang="ru-RU" sz="2400" b="1" dirty="0"/>
              <a:t> </a:t>
            </a:r>
            <a:r>
              <a:rPr lang="ru-RU" sz="2400" b="1" dirty="0" err="1"/>
              <a:t>майбутніх</a:t>
            </a:r>
            <a:r>
              <a:rPr lang="ru-RU" sz="2400" b="1" dirty="0"/>
              <a:t> </a:t>
            </a:r>
            <a:r>
              <a:rPr lang="ru-RU" sz="2400" b="1" dirty="0" err="1"/>
              <a:t>фахівців</a:t>
            </a:r>
            <a:r>
              <a:rPr lang="ru-RU" sz="2400" b="1" dirty="0"/>
              <a:t> </a:t>
            </a:r>
            <a:r>
              <a:rPr lang="ru-RU" sz="2400" b="1" dirty="0" err="1"/>
              <a:t>фізичної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r>
              <a:rPr lang="ru-RU" sz="2400" b="1" dirty="0"/>
              <a:t> у </a:t>
            </a:r>
            <a:r>
              <a:rPr lang="ru-RU" sz="2400" b="1" dirty="0" err="1"/>
              <a:t>вищому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педагогічному</a:t>
            </a:r>
            <a:r>
              <a:rPr lang="ru-RU" sz="2400" b="1" dirty="0"/>
              <a:t> </a:t>
            </a:r>
            <a:r>
              <a:rPr lang="ru-RU" sz="2400" b="1" dirty="0" err="1"/>
              <a:t>навчальному</a:t>
            </a:r>
            <a:r>
              <a:rPr lang="ru-RU" sz="2400" b="1" dirty="0"/>
              <a:t> </a:t>
            </a:r>
            <a:r>
              <a:rPr lang="ru-RU" sz="2400" b="1" dirty="0" err="1"/>
              <a:t>закладі</a:t>
            </a:r>
            <a:r>
              <a:rPr lang="ru-RU" sz="2400" b="1" dirty="0"/>
              <a:t>» за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13.00.04 – </a:t>
            </a:r>
            <a:r>
              <a:rPr lang="ru-RU" sz="2400" b="1" dirty="0" err="1"/>
              <a:t>теорія</a:t>
            </a:r>
            <a:r>
              <a:rPr lang="ru-RU" sz="2400" b="1" dirty="0"/>
              <a:t> і методика </a:t>
            </a:r>
            <a:r>
              <a:rPr lang="ru-RU" sz="2400" b="1" dirty="0" err="1"/>
              <a:t>професійної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464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6" y="580845"/>
            <a:ext cx="5502731" cy="3814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7" y="1540328"/>
            <a:ext cx="5113665" cy="16600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14" y="3892499"/>
            <a:ext cx="6439989" cy="219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0789" y="2920276"/>
            <a:ext cx="9692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Має</a:t>
            </a:r>
            <a:r>
              <a:rPr lang="ru-RU" sz="2400" b="1" dirty="0"/>
              <a:t> 125 </a:t>
            </a:r>
            <a:r>
              <a:rPr lang="ru-RU" sz="2400" b="1" dirty="0" err="1"/>
              <a:t>публікацій</a:t>
            </a:r>
            <a:r>
              <a:rPr lang="ru-RU" sz="2400" b="1" dirty="0"/>
              <a:t>, з них  45  </a:t>
            </a:r>
            <a:r>
              <a:rPr lang="ru-RU" sz="2400" b="1" dirty="0" err="1"/>
              <a:t>наукових</a:t>
            </a:r>
            <a:r>
              <a:rPr lang="ru-RU" sz="2400" b="1" dirty="0"/>
              <a:t> та   28  </a:t>
            </a:r>
            <a:r>
              <a:rPr lang="ru-RU" sz="2400" b="1" dirty="0" err="1"/>
              <a:t>навчально</a:t>
            </a:r>
            <a:r>
              <a:rPr lang="ru-RU" sz="2400" b="1" dirty="0"/>
              <a:t>-методичного характеру, у тому </a:t>
            </a:r>
            <a:r>
              <a:rPr lang="ru-RU" sz="2400" b="1" dirty="0" err="1"/>
              <a:t>числі</a:t>
            </a:r>
            <a:r>
              <a:rPr lang="ru-RU" sz="2400" b="1" dirty="0"/>
              <a:t> 2 </a:t>
            </a:r>
            <a:r>
              <a:rPr lang="ru-RU" sz="2400" b="1" dirty="0" err="1"/>
              <a:t>монографії</a:t>
            </a:r>
            <a:r>
              <a:rPr lang="ru-RU" sz="2400" b="1" dirty="0"/>
              <a:t>, 2 </a:t>
            </a:r>
            <a:r>
              <a:rPr lang="ru-RU" sz="2400" b="1" dirty="0" err="1"/>
              <a:t>посібники</a:t>
            </a:r>
            <a:r>
              <a:rPr lang="ru-RU" sz="2400" b="1" dirty="0"/>
              <a:t> з грифом МОН </a:t>
            </a:r>
            <a:r>
              <a:rPr lang="ru-RU" sz="2400" b="1" dirty="0" err="1"/>
              <a:t>України</a:t>
            </a:r>
            <a:r>
              <a:rPr lang="ru-RU" sz="2400" b="1" dirty="0"/>
              <a:t>, 1 патент на </a:t>
            </a:r>
            <a:r>
              <a:rPr lang="ru-RU" sz="2400" b="1" dirty="0" err="1"/>
              <a:t>корисну</a:t>
            </a:r>
            <a:r>
              <a:rPr lang="ru-RU" sz="2400" b="1" dirty="0"/>
              <a:t> модель, 4 </a:t>
            </a:r>
            <a:r>
              <a:rPr lang="ru-RU" sz="2400" b="1" dirty="0" err="1"/>
              <a:t>авторські</a:t>
            </a:r>
            <a:r>
              <a:rPr lang="ru-RU" sz="2400" b="1" dirty="0"/>
              <a:t> </a:t>
            </a:r>
            <a:r>
              <a:rPr lang="ru-RU" sz="2400" b="1" dirty="0" err="1"/>
              <a:t>свідоцтва</a:t>
            </a:r>
            <a:r>
              <a:rPr lang="ru-RU" sz="2400" b="1" dirty="0"/>
              <a:t>, 2 </a:t>
            </a:r>
            <a:r>
              <a:rPr lang="ru-RU" sz="2400" b="1" dirty="0" err="1"/>
              <a:t>публікації</a:t>
            </a:r>
            <a:r>
              <a:rPr lang="ru-RU" sz="2400" b="1" dirty="0"/>
              <a:t> у  </a:t>
            </a:r>
            <a:r>
              <a:rPr lang="ru-RU" sz="2400" b="1" dirty="0" err="1"/>
              <a:t>наукометричних</a:t>
            </a:r>
            <a:r>
              <a:rPr lang="ru-RU" sz="2400" b="1" dirty="0"/>
              <a:t> базах </a:t>
            </a:r>
            <a:r>
              <a:rPr lang="en-US" sz="2400" b="1" dirty="0"/>
              <a:t>Scopus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en-US" sz="2400" b="1" dirty="0"/>
              <a:t>Web of Science, 45 </a:t>
            </a:r>
            <a:r>
              <a:rPr lang="ru-RU" sz="2400" b="1" dirty="0" err="1"/>
              <a:t>фахових</a:t>
            </a:r>
            <a:r>
              <a:rPr lang="ru-RU" sz="2400" b="1" dirty="0"/>
              <a:t> статей  </a:t>
            </a:r>
            <a:r>
              <a:rPr lang="ru-RU" sz="2400" b="1" dirty="0" err="1"/>
              <a:t>опубліковані</a:t>
            </a:r>
            <a:r>
              <a:rPr lang="ru-RU" sz="2400" b="1" dirty="0"/>
              <a:t> у </a:t>
            </a:r>
            <a:r>
              <a:rPr lang="ru-RU" sz="2400" b="1" dirty="0" err="1"/>
              <a:t>вітчизняних</a:t>
            </a:r>
            <a:r>
              <a:rPr lang="ru-RU" sz="2400" b="1" dirty="0"/>
              <a:t> і 9 у </a:t>
            </a:r>
            <a:r>
              <a:rPr lang="ru-RU" sz="2400" b="1" dirty="0" err="1"/>
              <a:t>міжнародних</a:t>
            </a:r>
            <a:r>
              <a:rPr lang="ru-RU" sz="2400" b="1" dirty="0"/>
              <a:t> </a:t>
            </a:r>
            <a:r>
              <a:rPr lang="ru-RU" sz="2400" b="1" dirty="0" err="1"/>
              <a:t>рецензованих</a:t>
            </a:r>
            <a:r>
              <a:rPr lang="ru-RU" sz="2400" b="1" dirty="0"/>
              <a:t> </a:t>
            </a:r>
            <a:r>
              <a:rPr lang="ru-RU" sz="2400" b="1" dirty="0" err="1"/>
              <a:t>фахових</a:t>
            </a:r>
            <a:r>
              <a:rPr lang="ru-RU" sz="2400" b="1" dirty="0"/>
              <a:t> </a:t>
            </a:r>
            <a:r>
              <a:rPr lang="ru-RU" sz="2400" b="1" dirty="0" err="1"/>
              <a:t>виданнях</a:t>
            </a:r>
            <a:r>
              <a:rPr lang="ru-RU" sz="24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99" y="624938"/>
            <a:ext cx="1741399" cy="23205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108" y="599680"/>
            <a:ext cx="1811699" cy="23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70" y="599680"/>
            <a:ext cx="1760084" cy="227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828" y="624938"/>
            <a:ext cx="1854927" cy="22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09" y="624938"/>
            <a:ext cx="1599759" cy="2270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116" y="624938"/>
            <a:ext cx="1577280" cy="23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24360"/>
            <a:ext cx="9457508" cy="2879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2046" y="1081092"/>
            <a:ext cx="9287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 2017 року </a:t>
            </a:r>
            <a:r>
              <a:rPr lang="ru-RU" sz="2800" b="1" dirty="0" err="1"/>
              <a:t>академік</a:t>
            </a:r>
            <a:r>
              <a:rPr lang="ru-RU" sz="2800" b="1" dirty="0"/>
              <a:t> </a:t>
            </a:r>
            <a:r>
              <a:rPr lang="ru-RU" sz="2800" b="1" dirty="0" err="1"/>
              <a:t>Української</a:t>
            </a:r>
            <a:r>
              <a:rPr lang="ru-RU" sz="2800" b="1" dirty="0"/>
              <a:t> </a:t>
            </a:r>
            <a:r>
              <a:rPr lang="ru-RU" sz="2800" b="1" dirty="0" err="1"/>
              <a:t>технологічної</a:t>
            </a:r>
            <a:r>
              <a:rPr lang="ru-RU" sz="2800" b="1" dirty="0"/>
              <a:t> </a:t>
            </a:r>
            <a:r>
              <a:rPr lang="ru-RU" sz="2800" b="1" dirty="0" err="1"/>
              <a:t>академії</a:t>
            </a:r>
            <a:r>
              <a:rPr lang="ru-RU" sz="2800" b="1" dirty="0"/>
              <a:t> (</a:t>
            </a:r>
            <a:r>
              <a:rPr lang="ru-RU" sz="2800" b="1" dirty="0" err="1"/>
              <a:t>відділення</a:t>
            </a:r>
            <a:r>
              <a:rPr lang="ru-RU" sz="2800" b="1" dirty="0"/>
              <a:t>: «</a:t>
            </a:r>
            <a:r>
              <a:rPr lang="ru-RU" sz="2800" b="1" dirty="0" err="1"/>
              <a:t>Соціально-гуманітарні</a:t>
            </a:r>
            <a:r>
              <a:rPr lang="ru-RU" sz="2800" b="1" dirty="0"/>
              <a:t> </a:t>
            </a:r>
            <a:r>
              <a:rPr lang="ru-RU" sz="2800" b="1" dirty="0" err="1"/>
              <a:t>технології</a:t>
            </a:r>
            <a:r>
              <a:rPr lang="ru-RU" sz="2800" b="1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00835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8093" y="2769327"/>
            <a:ext cx="3370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Кроковий</a:t>
            </a:r>
            <a:r>
              <a:rPr lang="ru-RU" b="1" dirty="0"/>
              <a:t> тренажер-симулятор : патент на </a:t>
            </a:r>
            <a:r>
              <a:rPr lang="ru-RU" b="1" dirty="0" err="1"/>
              <a:t>корисну</a:t>
            </a:r>
            <a:r>
              <a:rPr lang="ru-RU" b="1" dirty="0"/>
              <a:t> модель № 118750 </a:t>
            </a:r>
            <a:r>
              <a:rPr lang="ru-RU" b="1" dirty="0" err="1"/>
              <a:t>Україна</a:t>
            </a:r>
            <a:r>
              <a:rPr lang="ru-RU" b="1" dirty="0"/>
              <a:t>, МПК (2017.01) А63F 13/00 А63В 22/00 А63В 69/00 / </a:t>
            </a:r>
            <a:r>
              <a:rPr lang="ru-RU" b="1" dirty="0" err="1"/>
              <a:t>Корносенко</a:t>
            </a:r>
            <a:r>
              <a:rPr lang="ru-RU" b="1" dirty="0"/>
              <a:t> О. К., Хоменко П. В., </a:t>
            </a:r>
            <a:r>
              <a:rPr lang="ru-RU" b="1" dirty="0" err="1"/>
              <a:t>Даниско</a:t>
            </a:r>
            <a:r>
              <a:rPr lang="ru-RU" b="1" dirty="0"/>
              <a:t> О. В., </a:t>
            </a:r>
            <a:r>
              <a:rPr lang="ru-RU" b="1" dirty="0" err="1"/>
              <a:t>Фастівець</a:t>
            </a:r>
            <a:r>
              <a:rPr lang="ru-RU" b="1" dirty="0"/>
              <a:t> А. В.; </a:t>
            </a:r>
            <a:r>
              <a:rPr lang="ru-RU" b="1" dirty="0" err="1"/>
              <a:t>власник</a:t>
            </a:r>
            <a:r>
              <a:rPr lang="ru-RU" b="1" dirty="0"/>
              <a:t>: </a:t>
            </a:r>
            <a:r>
              <a:rPr lang="ru-RU" b="1" dirty="0" err="1"/>
              <a:t>Корносенко</a:t>
            </a:r>
            <a:r>
              <a:rPr lang="ru-RU" b="1" dirty="0"/>
              <a:t> О. К. – № u2017 01879; </a:t>
            </a:r>
            <a:r>
              <a:rPr lang="ru-RU" b="1" dirty="0" err="1"/>
              <a:t>заявл</a:t>
            </a:r>
            <a:r>
              <a:rPr lang="ru-RU" b="1" dirty="0"/>
              <a:t>. 27.02.2017; </a:t>
            </a:r>
            <a:r>
              <a:rPr lang="ru-RU" b="1" dirty="0" err="1"/>
              <a:t>опубл</a:t>
            </a:r>
            <a:r>
              <a:rPr lang="ru-RU" b="1" dirty="0"/>
              <a:t>. 28.08.2017, </a:t>
            </a:r>
            <a:r>
              <a:rPr lang="ru-RU" b="1" dirty="0" err="1"/>
              <a:t>Бюл</a:t>
            </a:r>
            <a:r>
              <a:rPr lang="ru-RU" b="1" dirty="0"/>
              <a:t>. № 16. – 12 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891" y="627017"/>
            <a:ext cx="4136532" cy="56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0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611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8</cp:revision>
  <dcterms:created xsi:type="dcterms:W3CDTF">2019-11-25T16:04:41Z</dcterms:created>
  <dcterms:modified xsi:type="dcterms:W3CDTF">2020-01-22T13:55:48Z</dcterms:modified>
</cp:coreProperties>
</file>