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8" r:id="rId7"/>
    <p:sldId id="272" r:id="rId8"/>
    <p:sldId id="265" r:id="rId9"/>
    <p:sldId id="273" r:id="rId10"/>
    <p:sldId id="267" r:id="rId11"/>
    <p:sldId id="274" r:id="rId12"/>
    <p:sldId id="275" r:id="rId13"/>
    <p:sldId id="266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0"/>
  <c:chart>
    <c:title>
      <c:layout/>
      <c:txPr>
        <a:bodyPr/>
        <a:lstStyle/>
        <a:p>
          <a:pPr>
            <a:defRPr>
              <a:solidFill>
                <a:schemeClr val="tx2">
                  <a:lumMod val="10000"/>
                </a:schemeClr>
              </a:solidFill>
            </a:defRPr>
          </a:pPr>
          <a:endParaRPr lang="ru-RU"/>
        </a:p>
      </c:txPr>
    </c:title>
    <c:plotArea>
      <c:layout/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Студентські наукові праці 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9.9326599326599374E-2"/>
                  <c:y val="1.4067995310668234E-2"/>
                </c:manualLayout>
              </c:layout>
              <c:spPr/>
              <c:txPr>
                <a:bodyPr/>
                <a:lstStyle/>
                <a:p>
                  <a:pPr>
                    <a:defRPr sz="1600">
                      <a:solidFill>
                        <a:schemeClr val="tx2">
                          <a:lumMod val="10000"/>
                        </a:schemeClr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7441077441077449E-2"/>
                  <c:y val="4.6893317702227438E-3"/>
                </c:manualLayout>
              </c:layout>
              <c:spPr/>
              <c:txPr>
                <a:bodyPr/>
                <a:lstStyle/>
                <a:p>
                  <a:pPr>
                    <a:defRPr sz="1600">
                      <a:solidFill>
                        <a:schemeClr val="tx2">
                          <a:lumMod val="10000"/>
                        </a:schemeClr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Одноосібні </c:v>
                </c:pt>
                <c:pt idx="1">
                  <c:v>У співавторстві з викладачем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</c:v>
                </c:pt>
                <c:pt idx="1">
                  <c:v>4</c:v>
                </c:pt>
              </c:numCache>
            </c:numRef>
          </c:val>
        </c:ser>
        <c:dLbls>
          <c:showCatName val="1"/>
          <c:showPercent val="1"/>
        </c:dLbls>
        <c:gapWidth val="150"/>
        <c:secondPieSize val="75"/>
        <c:serLines/>
      </c:of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4893E-9A8F-4768-B5BB-7CC7FE27CCCE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CA1C3-B433-46F0-94F8-F53E3A6A4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9CB01-F9CD-4456-965F-D264338FEE85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2695F-911D-457E-B74D-C92139169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35298-C8E8-488F-983A-83F694E79A1B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DF88B-CD04-4BA0-B83D-6F5716E6A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19275-F3E5-4441-A2E7-334FFA88468F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8331D-4642-4D8C-996A-8DACE9BC2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EEF86-045E-4A70-AA55-24C2B900C12C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644AC-86CA-4ED2-968C-3F255CC72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73DDB-D4D1-4503-82A5-1AE073D601F9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96422-1682-4EA2-BE6C-B44001A30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B4D4A-7303-4B35-8337-49A8EA50D383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5CE47-DD4F-4C53-8231-A3664F3DD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D7E15-D342-4A94-9C81-04FCBA8C2A3F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8837F-103A-43AF-9C19-9A5D601DA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273FC-A0BB-48CD-A734-B9BAE53A9D4D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102AF-95E2-4A44-B46E-9B0130DBE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86731-C15E-4661-8C04-C02EC84D32CC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12E52-93E4-4C33-94D0-8B97182A5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80E06-62D7-4CF1-BAC6-9C25B4A944C4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FF0F5-DC2E-445F-AEB0-7A20B9894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756924-4936-49F5-AFCD-3DB7E4AD544F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3D0FD3-0004-447B-83A7-558E539D4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357188"/>
            <a:ext cx="6937970" cy="1285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Полтавський національний педагогічний університет імені В. Г. Короленка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Факультет фізичного виховання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75" y="5301208"/>
            <a:ext cx="6929438" cy="1556792"/>
          </a:xfrm>
        </p:spPr>
        <p:txBody>
          <a:bodyPr rtlCol="0">
            <a:normAutofit fontScale="47500" lnSpcReduction="20000"/>
          </a:bodyPr>
          <a:lstStyle/>
          <a:p>
            <a:pPr fontAlgn="auto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КАФЕДРА 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ТЕОРІЇ Й МЕТОДИКИ ФІЗИЧНОГО ВИХОВАННЯ, АДАПТИВНОЇ ТА МАСОВОЇ ФІЗИЧНОЇ КУЛЬТУРИ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644743"/>
            <a:ext cx="5688632" cy="38021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sport.pnpu.edu.ua/img/2015/image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04" y="188640"/>
            <a:ext cx="1727392" cy="2099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5937">
        <p:split orient="vert"/>
      </p:transition>
    </mc:Choice>
    <mc:Fallback>
      <p:transition spd="slow" advTm="593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Boss\Pictures\стажування_сертифікат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7638"/>
            <a:ext cx="1855124" cy="2883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136"/>
            <a:ext cx="3359232" cy="20986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Методична робота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3735" y="1609646"/>
            <a:ext cx="3534465" cy="208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66177" y="3654742"/>
            <a:ext cx="292895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Shape 80" descr="IMG_20170618_190306.jpg"/>
          <p:cNvPicPr preferRelativeResize="0"/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 rot="10800000">
            <a:off x="4788024" y="3807221"/>
            <a:ext cx="3580539" cy="2208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6" descr="IMG_20170618_190629.jpg"/>
          <p:cNvPicPr preferRelativeResize="0"/>
          <p:nvPr/>
        </p:nvPicPr>
        <p:blipFill>
          <a:blip r:embed="rId8" cstate="print">
            <a:alphaModFix/>
          </a:blip>
          <a:stretch>
            <a:fillRect/>
          </a:stretch>
        </p:blipFill>
        <p:spPr>
          <a:xfrm>
            <a:off x="361335" y="4239904"/>
            <a:ext cx="1498014" cy="237554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7920">
        <p:circle/>
      </p:transition>
    </mc:Choice>
    <mc:Fallback>
      <p:transition spd="slow" advTm="792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305874"/>
            <a:ext cx="3308185" cy="2324345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>
              <a:lnSpc>
                <a:spcPct val="75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Співпраця  викладачів </a:t>
            </a:r>
            <a:r>
              <a:rPr lang="ru-RU" altLang="ko-KR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altLang="ko-KR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освітніми</a:t>
            </a:r>
            <a:r>
              <a:rPr lang="ru-RU" altLang="ko-KR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закладами, </a:t>
            </a:r>
            <a:r>
              <a:rPr lang="ru-RU" altLang="ko-KR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громадськими</a:t>
            </a:r>
            <a:r>
              <a:rPr lang="ru-RU" altLang="ko-KR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ko-KR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спортивними</a:t>
            </a:r>
            <a:r>
              <a:rPr lang="ru-RU" altLang="ko-KR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організаціями</a:t>
            </a:r>
            <a:endParaRPr lang="ru-RU" altLang="ko-KR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1" y="1533386"/>
            <a:ext cx="2952328" cy="247167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7504" y="1443552"/>
            <a:ext cx="31683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Голова </a:t>
            </a:r>
            <a:r>
              <a:rPr lang="ru-RU" dirty="0" err="1"/>
              <a:t>науково</a:t>
            </a:r>
            <a:r>
              <a:rPr lang="ru-RU" dirty="0"/>
              <a:t>-методичного </a:t>
            </a:r>
            <a:r>
              <a:rPr lang="ru-RU" dirty="0" err="1"/>
              <a:t>відділу</a:t>
            </a:r>
            <a:r>
              <a:rPr lang="ru-RU" dirty="0"/>
              <a:t> </a:t>
            </a:r>
            <a:r>
              <a:rPr lang="ru-RU" dirty="0" err="1"/>
              <a:t>Асоціації</a:t>
            </a:r>
            <a:r>
              <a:rPr lang="ru-RU" dirty="0"/>
              <a:t> футболу </a:t>
            </a:r>
            <a:r>
              <a:rPr lang="ru-RU" dirty="0" err="1"/>
              <a:t>Полтавщини</a:t>
            </a:r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dirty="0"/>
              <a:t> </a:t>
            </a:r>
            <a:r>
              <a:rPr lang="ru-RU" b="1" dirty="0" err="1"/>
              <a:t>Свєртнєв</a:t>
            </a:r>
            <a:r>
              <a:rPr lang="ru-RU" b="1" dirty="0"/>
              <a:t>  О. А. </a:t>
            </a:r>
            <a:r>
              <a:rPr lang="ru-RU" dirty="0"/>
              <a:t>– к. п. н., доц., зав. </a:t>
            </a:r>
            <a:r>
              <a:rPr lang="ru-RU" dirty="0" err="1"/>
              <a:t>кафедри</a:t>
            </a:r>
            <a:r>
              <a:rPr lang="ru-RU" dirty="0"/>
              <a:t> ТМФВАМФК, </a:t>
            </a:r>
            <a:r>
              <a:rPr lang="ru-RU" dirty="0" err="1"/>
              <a:t>керівник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 </a:t>
            </a:r>
            <a:r>
              <a:rPr lang="ru-RU" dirty="0" err="1"/>
              <a:t>тренерів</a:t>
            </a:r>
            <a:r>
              <a:rPr lang="ru-RU" dirty="0"/>
              <a:t> з футболу </a:t>
            </a:r>
            <a:r>
              <a:rPr lang="ru-RU" b="1" dirty="0"/>
              <a:t>«</a:t>
            </a:r>
            <a:r>
              <a:rPr lang="en-US" b="1" dirty="0"/>
              <a:t>D</a:t>
            </a:r>
            <a:r>
              <a:rPr lang="ru-RU" b="1" dirty="0"/>
              <a:t>-диплом» та</a:t>
            </a:r>
            <a:r>
              <a:rPr lang="ru-RU" dirty="0"/>
              <a:t> </a:t>
            </a:r>
            <a:r>
              <a:rPr lang="ru-RU" b="1" dirty="0"/>
              <a:t>«С-диплом».  </a:t>
            </a:r>
            <a:endParaRPr lang="ru-RU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9477" y="3253977"/>
            <a:ext cx="1574183" cy="23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3777" y="4579985"/>
            <a:ext cx="1920875" cy="228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1475977"/>
            <a:ext cx="19050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3441899" y="4214304"/>
            <a:ext cx="23975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Відзнаки тісної співпраці к</a:t>
            </a:r>
            <a:r>
              <a:rPr lang="uk-UA" dirty="0" smtClean="0"/>
              <a:t>. н</a:t>
            </a:r>
            <a:r>
              <a:rPr lang="uk-UA" dirty="0"/>
              <a:t>. з </a:t>
            </a:r>
            <a:r>
              <a:rPr lang="uk-UA" dirty="0" err="1" smtClean="0"/>
              <a:t>ф.к</a:t>
            </a:r>
            <a:r>
              <a:rPr lang="uk-UA" dirty="0"/>
              <a:t>., доц. </a:t>
            </a:r>
            <a:r>
              <a:rPr lang="uk-UA" b="1" dirty="0"/>
              <a:t>Синиці С.В</a:t>
            </a:r>
            <a:r>
              <a:rPr lang="uk-UA" dirty="0"/>
              <a:t>. з Національною федерацією </a:t>
            </a:r>
            <a:r>
              <a:rPr lang="uk-UA" dirty="0" err="1"/>
              <a:t>черлідингу</a:t>
            </a:r>
            <a:r>
              <a:rPr lang="uk-UA" dirty="0"/>
              <a:t> України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8937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4294">
        <p:zoom dir="in"/>
      </p:transition>
    </mc:Choice>
    <mc:Fallback>
      <p:transition spd="slow" advTm="4294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5770984" cy="1540768"/>
          </a:xfrm>
        </p:spPr>
        <p:txBody>
          <a:bodyPr/>
          <a:lstStyle/>
          <a:p>
            <a:pPr marL="0" indent="0">
              <a:buNone/>
            </a:pPr>
            <a:r>
              <a:rPr lang="uk-UA" sz="1800" dirty="0" smtClean="0"/>
              <a:t>Співпраця </a:t>
            </a:r>
            <a:r>
              <a:rPr lang="uk-UA" sz="1800" b="1" dirty="0" smtClean="0"/>
              <a:t>ст. </a:t>
            </a:r>
            <a:r>
              <a:rPr lang="uk-UA" sz="1800" b="1" dirty="0"/>
              <a:t>викладача Голуб Л.О.  </a:t>
            </a:r>
            <a:r>
              <a:rPr lang="uk-UA" sz="1800" dirty="0"/>
              <a:t>з Полтавським обласним центром фізичного </a:t>
            </a:r>
            <a:r>
              <a:rPr lang="uk-UA" sz="1800" dirty="0" smtClean="0"/>
              <a:t>здоров'я </a:t>
            </a:r>
            <a:r>
              <a:rPr lang="uk-UA" sz="1800" dirty="0"/>
              <a:t>населення “Спорт для  всіх” в організації семінару-навчання  інструкторів з плавання та фізичного виховання  дитячих закладів оздоровлення і відпочинку.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0232" y="1417638"/>
            <a:ext cx="2301220" cy="3359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>
              <a:lnSpc>
                <a:spcPct val="75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Співпраця  викладачів </a:t>
            </a:r>
            <a:r>
              <a:rPr lang="ru-RU" altLang="ko-KR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altLang="ko-KR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освітніми</a:t>
            </a:r>
            <a:r>
              <a:rPr lang="ru-RU" altLang="ko-KR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закладами, </a:t>
            </a:r>
            <a:r>
              <a:rPr lang="ru-RU" altLang="ko-KR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громадськими</a:t>
            </a:r>
            <a:r>
              <a:rPr lang="ru-RU" altLang="ko-KR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ko-KR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спортивними</a:t>
            </a:r>
            <a:r>
              <a:rPr lang="ru-RU" altLang="ko-KR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організаціями</a:t>
            </a:r>
            <a:endParaRPr lang="ru-RU" altLang="ko-KR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ur.poippo.pl.ua/wp-content/gallery/uchitel-roku-2019-zahist-vitchizni/DSC_07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0" y="3567767"/>
            <a:ext cx="4248472" cy="2850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4423790" y="3315532"/>
            <a:ext cx="497274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04040"/>
                </a:solidFill>
                <a:latin typeface="Arial" panose="020B0604020202020204" pitchFamily="34" charset="0"/>
              </a:rPr>
              <a:t>       </a:t>
            </a:r>
          </a:p>
          <a:p>
            <a:r>
              <a:rPr lang="ru-RU" dirty="0" smtClean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Співпраця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завідувача</a:t>
            </a:r>
          </a:p>
          <a:p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кафедри доцента </a:t>
            </a:r>
          </a:p>
          <a:p>
            <a:r>
              <a:rPr lang="uk-UA" sz="1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Свєртнєва</a:t>
            </a:r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uk-UA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О</a:t>
            </a:r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.А. 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в </a:t>
            </a:r>
          </a:p>
          <a:p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складі журі з </a:t>
            </a:r>
          </a:p>
          <a:p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Полтавським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обласним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інститутом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післядипломної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педагогічної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освіти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ім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 М.В. 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Остроградського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який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спільно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з Департаментом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освіти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і науки та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Полтавським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обласним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комітетом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Профспілки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працівників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освіти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і науки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України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провів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всеукраїнський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конкурс «Учитель року – 2019» на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обласному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рівні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31793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5562">
        <p:zoom/>
      </p:transition>
    </mc:Choice>
    <mc:Fallback>
      <p:transition spd="slow" advTm="5562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8686800" cy="5214974"/>
          </a:xfrm>
        </p:spPr>
        <p:txBody>
          <a:bodyPr numCol="2" rtlCol="0">
            <a:norm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/>
              <a:t>Викладачі</a:t>
            </a:r>
            <a:r>
              <a:rPr lang="ru-RU" sz="2000" dirty="0"/>
              <a:t> </a:t>
            </a:r>
            <a:r>
              <a:rPr lang="ru-RU" sz="2000" dirty="0" err="1"/>
              <a:t>кафедри</a:t>
            </a:r>
            <a:r>
              <a:rPr lang="ru-RU" sz="2000" dirty="0"/>
              <a:t> є кураторами </a:t>
            </a:r>
            <a:r>
              <a:rPr lang="ru-RU" sz="2000" dirty="0" err="1"/>
              <a:t>академічних</a:t>
            </a:r>
            <a:r>
              <a:rPr lang="ru-RU" sz="2000" dirty="0"/>
              <a:t> </a:t>
            </a:r>
            <a:r>
              <a:rPr lang="ru-RU" sz="2000" dirty="0" err="1"/>
              <a:t>груп</a:t>
            </a:r>
            <a:r>
              <a:rPr lang="ru-RU" sz="2000" dirty="0"/>
              <a:t> факультету </a:t>
            </a:r>
            <a:r>
              <a:rPr lang="ru-RU" sz="2000" dirty="0" err="1"/>
              <a:t>фізичного</a:t>
            </a:r>
            <a:r>
              <a:rPr lang="ru-RU" sz="2000" dirty="0"/>
              <a:t> </a:t>
            </a:r>
            <a:r>
              <a:rPr lang="ru-RU" sz="2000" dirty="0" err="1"/>
              <a:t>виховання</a:t>
            </a:r>
            <a:r>
              <a:rPr lang="ru-RU" sz="2000" dirty="0"/>
              <a:t>, </a:t>
            </a:r>
            <a:r>
              <a:rPr lang="ru-RU" sz="2000" dirty="0" err="1"/>
              <a:t>беруть</a:t>
            </a:r>
            <a:r>
              <a:rPr lang="ru-RU" sz="2000" dirty="0"/>
              <a:t> </a:t>
            </a:r>
            <a:r>
              <a:rPr lang="ru-RU" sz="2000" dirty="0" err="1" smtClean="0"/>
              <a:t>активну</a:t>
            </a:r>
            <a:r>
              <a:rPr lang="ru-RU" sz="2000" dirty="0" smtClean="0"/>
              <a:t> участь </a:t>
            </a:r>
            <a:r>
              <a:rPr lang="ru-RU" sz="2000" dirty="0"/>
              <a:t>у </a:t>
            </a:r>
            <a:r>
              <a:rPr lang="ru-RU" sz="2000" dirty="0" err="1"/>
              <a:t>загальноуніверситетських</a:t>
            </a:r>
            <a:r>
              <a:rPr lang="ru-RU" sz="2000" dirty="0"/>
              <a:t> та </a:t>
            </a:r>
            <a:r>
              <a:rPr lang="ru-RU" sz="2000" dirty="0" err="1"/>
              <a:t>факультетських</a:t>
            </a:r>
            <a:r>
              <a:rPr lang="ru-RU" sz="2000" dirty="0"/>
              <a:t> заходах</a:t>
            </a:r>
            <a:r>
              <a:rPr lang="ru-RU" sz="2000" dirty="0" smtClean="0"/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 </a:t>
            </a:r>
            <a:r>
              <a:rPr lang="ru-RU" sz="2000" dirty="0" err="1"/>
              <a:t>Колектив</a:t>
            </a:r>
            <a:r>
              <a:rPr lang="ru-RU" sz="2000" dirty="0"/>
              <a:t> </a:t>
            </a:r>
            <a:r>
              <a:rPr lang="ru-RU" sz="2000" dirty="0" err="1" smtClean="0"/>
              <a:t>кафедри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організовує</a:t>
            </a:r>
            <a:r>
              <a:rPr lang="ru-RU" sz="2000" dirty="0" smtClean="0"/>
              <a:t> </a:t>
            </a:r>
            <a:r>
              <a:rPr lang="ru-RU" sz="2000" dirty="0"/>
              <a:t>і </a:t>
            </a:r>
            <a:r>
              <a:rPr lang="ru-RU" sz="2000" dirty="0" err="1"/>
              <a:t>щорічно</a:t>
            </a:r>
            <a:r>
              <a:rPr lang="ru-RU" sz="2000" dirty="0"/>
              <a:t> проводить </a:t>
            </a:r>
            <a:r>
              <a:rPr lang="ru-RU" sz="2000" dirty="0" smtClean="0"/>
              <a:t>День туризму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 </a:t>
            </a:r>
            <a:r>
              <a:rPr lang="ru-RU" sz="2000" dirty="0" err="1"/>
              <a:t>зі</a:t>
            </a:r>
            <a:r>
              <a:rPr lang="ru-RU" sz="2000" dirty="0"/>
              <a:t> студентами факультету </a:t>
            </a:r>
            <a:r>
              <a:rPr lang="ru-RU" sz="2000" dirty="0" err="1"/>
              <a:t>фізичного</a:t>
            </a:r>
            <a:r>
              <a:rPr lang="ru-RU" sz="2000" dirty="0"/>
              <a:t> </a:t>
            </a:r>
            <a:r>
              <a:rPr lang="ru-RU" sz="2000" dirty="0" err="1"/>
              <a:t>виховання</a:t>
            </a:r>
            <a:r>
              <a:rPr lang="ru-RU" sz="2000" dirty="0"/>
              <a:t> та </a:t>
            </a:r>
            <a:r>
              <a:rPr lang="ru-RU" sz="2000" dirty="0" err="1"/>
              <a:t>змагання</a:t>
            </a:r>
            <a:r>
              <a:rPr lang="ru-RU" sz="2000" dirty="0"/>
              <a:t> </a:t>
            </a:r>
            <a:r>
              <a:rPr lang="ru-RU" sz="2000" dirty="0" err="1"/>
              <a:t>зі</a:t>
            </a:r>
            <a:r>
              <a:rPr lang="ru-RU" sz="2000" dirty="0"/>
              <a:t> спортивного </a:t>
            </a:r>
            <a:r>
              <a:rPr lang="ru-RU" sz="2000" dirty="0" err="1"/>
              <a:t>орієнтування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стренфлексу</a:t>
            </a:r>
            <a:r>
              <a:rPr lang="ru-RU" sz="2000" dirty="0" smtClean="0"/>
              <a:t>. 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Організаційна, 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виховна та громадська робота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3117" y="1435063"/>
            <a:ext cx="3275856" cy="21839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1181" y="2300315"/>
            <a:ext cx="2711019" cy="18073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2464" y="3977721"/>
            <a:ext cx="2674640" cy="1783094"/>
          </a:xfrm>
          <a:prstGeom prst="rect">
            <a:avLst/>
          </a:prstGeom>
        </p:spPr>
      </p:pic>
      <p:pic>
        <p:nvPicPr>
          <p:cNvPr id="2050" name="Picture 2" descr="https://scontent.fiev25-2.fna.fbcdn.net/v/t1.0-9/fr/cp0/e15/q65/57504494_536690593526624_5041849649074274304_o.jpg?_nc_cat=104&amp;efg=eyJpIjoidCJ9&amp;_nc_ohc=0SFeO0SIy_oAQkjztJ3iM2NTspKVILF08YX5PnmZK9lxjYxdbxryttAXg&amp;_nc_ht=scontent.fiev25-2.fna&amp;oh=d70005bd9b111f0e1dddb9892927bd82&amp;oe=5E7E5DA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5322" y="4869268"/>
            <a:ext cx="2567003" cy="19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4233">
        <p:circle/>
      </p:transition>
    </mc:Choice>
    <mc:Fallback>
      <p:transition spd="slow" advTm="423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МІЖНАРОДНА СПІВПРАЦЯ КАФЕДРИ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 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1570" y="1475394"/>
            <a:ext cx="2946970" cy="165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856733"/>
            <a:ext cx="517603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- доцент </a:t>
            </a:r>
            <a:r>
              <a:rPr lang="ru-RU" sz="1600" dirty="0" err="1" smtClean="0"/>
              <a:t>Сергій</a:t>
            </a:r>
            <a:r>
              <a:rPr lang="ru-RU" sz="1600" dirty="0" smtClean="0"/>
              <a:t> </a:t>
            </a:r>
            <a:r>
              <a:rPr lang="ru-RU" sz="1600" dirty="0" err="1"/>
              <a:t>Кіприч</a:t>
            </a:r>
            <a:r>
              <a:rPr lang="ru-RU" sz="1600" dirty="0"/>
              <a:t> у межах </a:t>
            </a:r>
            <a:r>
              <a:rPr lang="ru-RU" sz="1600" dirty="0" err="1"/>
              <a:t>співпраці</a:t>
            </a:r>
            <a:r>
              <a:rPr lang="ru-RU" sz="1600" dirty="0"/>
              <a:t> з </a:t>
            </a:r>
            <a:r>
              <a:rPr lang="ru-RU" sz="1600" dirty="0" err="1"/>
              <a:t>відділенням</a:t>
            </a:r>
            <a:r>
              <a:rPr lang="ru-RU" sz="1600" dirty="0"/>
              <a:t> боксу і </a:t>
            </a:r>
            <a:r>
              <a:rPr lang="ru-RU" sz="1600" dirty="0" err="1" smtClean="0"/>
              <a:t>тхеквондо</a:t>
            </a:r>
            <a:r>
              <a:rPr lang="ru-RU" sz="1600" dirty="0" smtClean="0"/>
              <a:t> </a:t>
            </a:r>
            <a:r>
              <a:rPr lang="ru-RU" sz="1600" dirty="0" err="1"/>
              <a:t>Інституту</a:t>
            </a:r>
            <a:r>
              <a:rPr lang="ru-RU" sz="1600" dirty="0"/>
              <a:t> спорту </a:t>
            </a:r>
            <a:r>
              <a:rPr lang="ru-RU" sz="1600" dirty="0" err="1"/>
              <a:t>провінції</a:t>
            </a:r>
            <a:r>
              <a:rPr lang="ru-RU" sz="1600" dirty="0"/>
              <a:t> </a:t>
            </a:r>
            <a:r>
              <a:rPr lang="ru-RU" sz="1600" dirty="0" err="1"/>
              <a:t>Шандунг</a:t>
            </a:r>
            <a:r>
              <a:rPr lang="ru-RU" sz="1600" dirty="0"/>
              <a:t> (Китай) </a:t>
            </a:r>
            <a:r>
              <a:rPr lang="ru-RU" sz="1600" dirty="0" err="1"/>
              <a:t>узяв</a:t>
            </a:r>
            <a:r>
              <a:rPr lang="ru-RU" sz="1600" dirty="0"/>
              <a:t> участь у </a:t>
            </a:r>
            <a:r>
              <a:rPr lang="ru-RU" sz="1600" dirty="0" err="1"/>
              <a:t>тестуванні</a:t>
            </a:r>
            <a:r>
              <a:rPr lang="ru-RU" sz="1600" dirty="0"/>
              <a:t> </a:t>
            </a:r>
            <a:r>
              <a:rPr lang="ru-RU" sz="1600" dirty="0" err="1"/>
              <a:t>боксерів</a:t>
            </a:r>
            <a:r>
              <a:rPr lang="ru-RU" sz="1600" dirty="0"/>
              <a:t> </a:t>
            </a:r>
            <a:r>
              <a:rPr lang="ru-RU" sz="1600" dirty="0" err="1"/>
              <a:t>збірної</a:t>
            </a:r>
            <a:r>
              <a:rPr lang="ru-RU" sz="1600" dirty="0"/>
              <a:t> </a:t>
            </a:r>
            <a:r>
              <a:rPr lang="ru-RU" sz="1600" dirty="0" err="1"/>
              <a:t>цієї</a:t>
            </a:r>
            <a:r>
              <a:rPr lang="ru-RU" sz="1600" dirty="0"/>
              <a:t> </a:t>
            </a:r>
            <a:r>
              <a:rPr lang="ru-RU" sz="1600" dirty="0" err="1"/>
              <a:t>провінції</a:t>
            </a:r>
            <a:r>
              <a:rPr lang="ru-RU" sz="1600" dirty="0"/>
              <a:t>. </a:t>
            </a:r>
            <a:endParaRPr lang="ru-RU" sz="1600" dirty="0" smtClean="0"/>
          </a:p>
          <a:p>
            <a:endParaRPr lang="ru-RU" dirty="0"/>
          </a:p>
        </p:txBody>
      </p:sp>
      <p:pic>
        <p:nvPicPr>
          <p:cNvPr id="3076" name="Picture 4" descr="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1570" y="3129568"/>
            <a:ext cx="2946970" cy="196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1" y="2708920"/>
            <a:ext cx="524804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доктор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педагогічних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наук Оксана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Корносенко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взяла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участь у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науковому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стажуванні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для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освітян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«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Академічна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доброчесність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виклики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сучасності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» (Варшава,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Республіка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Польща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).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Навчання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проходило за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сприяння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Інституту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міжнародної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академічної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та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наукової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співпраці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1" y="5127850"/>
            <a:ext cx="51125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uk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- в </a:t>
            </a:r>
            <a:r>
              <a:rPr lang="uk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рамках програми стажування </a:t>
            </a:r>
            <a:r>
              <a:rPr lang="uk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викладач Даниско О.В ознайомилася </a:t>
            </a:r>
            <a:r>
              <a:rPr lang="uk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із системою реформування освіти </a:t>
            </a:r>
            <a:r>
              <a:rPr lang="uk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та відвідала </a:t>
            </a:r>
            <a:r>
              <a:rPr lang="uk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Технічний університет м.Кошице, Центрально-Європейський університет м.Скалиця (Словаччина), Мішкольцський університет (Угорщина), Віденський університет (Австрія).</a:t>
            </a:r>
          </a:p>
        </p:txBody>
      </p:sp>
      <p:pic>
        <p:nvPicPr>
          <p:cNvPr id="8" name="Shape 108" descr="IMG_6107.JPG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5513462" y="5127850"/>
            <a:ext cx="3005078" cy="176422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spd="slow" advTm="6758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261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ЗАПРОШУЄМО ВАС </a:t>
            </a:r>
          </a:p>
          <a:p>
            <a:pPr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НАВЧАННЯ ДО</a:t>
            </a:r>
          </a:p>
          <a:p>
            <a:pPr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НАС!!!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спеціальностями: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014 Середня освіта (Фізична культура)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017 Фізична культура і спорт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ВДЯЧНІ ЗА УВАГУ!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83581"/>
            <a:ext cx="3312367" cy="1755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2920">
        <p:randomBar dir="vert"/>
      </p:transition>
    </mc:Choice>
    <mc:Fallback>
      <p:transition spd="slow" advTm="1292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ІСТОРІЯ РОЗВИТКУ КАФЕДРИ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75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endParaRPr lang="uk-UA" dirty="0" smtClean="0"/>
          </a:p>
          <a:p>
            <a:pPr marL="0" indent="0">
              <a:buFont typeface="Arial" charset="0"/>
              <a:buNone/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600200"/>
            <a:ext cx="82089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Кафедра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розпочинає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свою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історію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вересня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1996 року, коли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було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відкрито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факультет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фізичного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виховання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Полтавському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державному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педагогічному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інституті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імені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В. Г. Короленка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. При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становленні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факультету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біля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витоків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формування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кафедри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стояли: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доценти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Синиця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В.П.,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Кіприч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С.В., Бойченко Б.Ф.,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старші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викладачі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Тягло Т.О, Кириленко Г.В, Бондаренко В.В.,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Воєнчук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М.М.,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Бойко Г.М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Період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становлення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розбудови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був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пов’язаний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тими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хто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очолював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діяльність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цього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підрозділу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ru-RU" sz="2000" dirty="0" err="1" smtClean="0"/>
              <a:t>Нині</a:t>
            </a:r>
            <a:r>
              <a:rPr lang="ru-RU" sz="2000" dirty="0" smtClean="0"/>
              <a:t> </a:t>
            </a:r>
            <a:r>
              <a:rPr lang="ru-RU" sz="2000" dirty="0"/>
              <a:t>кафедра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потужний</a:t>
            </a:r>
            <a:r>
              <a:rPr lang="ru-RU" sz="2000" dirty="0"/>
              <a:t> </a:t>
            </a:r>
            <a:r>
              <a:rPr lang="ru-RU" sz="2000" dirty="0" err="1"/>
              <a:t>науковий</a:t>
            </a:r>
            <a:r>
              <a:rPr lang="ru-RU" sz="2000" dirty="0"/>
              <a:t> </a:t>
            </a:r>
            <a:r>
              <a:rPr lang="ru-RU" sz="2000" dirty="0" err="1"/>
              <a:t>потенціал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представляють</a:t>
            </a:r>
            <a:r>
              <a:rPr lang="ru-RU" sz="2000" dirty="0"/>
              <a:t>: </a:t>
            </a:r>
            <a:r>
              <a:rPr lang="ru-RU" sz="2000" dirty="0" smtClean="0"/>
              <a:t>доктор </a:t>
            </a:r>
            <a:r>
              <a:rPr lang="ru-RU" sz="2000" dirty="0" err="1" smtClean="0"/>
              <a:t>педагогічних</a:t>
            </a:r>
            <a:r>
              <a:rPr lang="ru-RU" sz="2000" dirty="0" smtClean="0"/>
              <a:t> наук </a:t>
            </a:r>
            <a:r>
              <a:rPr lang="ru-RU" sz="2000" dirty="0" err="1" smtClean="0"/>
              <a:t>Корносенко</a:t>
            </a:r>
            <a:r>
              <a:rPr lang="ru-RU" sz="2000" dirty="0" smtClean="0"/>
              <a:t> </a:t>
            </a:r>
            <a:r>
              <a:rPr lang="ru-RU" sz="2000" dirty="0"/>
              <a:t>О.К</a:t>
            </a:r>
            <a:r>
              <a:rPr lang="ru-RU" sz="2000" dirty="0" smtClean="0"/>
              <a:t>.,  </a:t>
            </a:r>
            <a:r>
              <a:rPr lang="ru-RU" sz="2000" dirty="0" err="1" smtClean="0"/>
              <a:t>доценти</a:t>
            </a:r>
            <a:r>
              <a:rPr lang="ru-RU" sz="2000" dirty="0"/>
              <a:t>, </a:t>
            </a:r>
            <a:r>
              <a:rPr lang="ru-RU" sz="2000" dirty="0" err="1"/>
              <a:t>кандидати</a:t>
            </a:r>
            <a:r>
              <a:rPr lang="ru-RU" sz="2000" dirty="0"/>
              <a:t> </a:t>
            </a:r>
            <a:r>
              <a:rPr lang="ru-RU" sz="2000" dirty="0" err="1"/>
              <a:t>педагогічних</a:t>
            </a:r>
            <a:r>
              <a:rPr lang="ru-RU" sz="2000" dirty="0"/>
              <a:t> наук </a:t>
            </a:r>
            <a:r>
              <a:rPr lang="ru-RU" sz="2000" dirty="0" err="1"/>
              <a:t>Свєртнєв</a:t>
            </a:r>
            <a:r>
              <a:rPr lang="ru-RU" sz="2000" dirty="0"/>
              <a:t> О.А</a:t>
            </a:r>
            <a:r>
              <a:rPr lang="ru-RU" sz="2000" dirty="0" smtClean="0"/>
              <a:t>.,               Бондаренко В.В</a:t>
            </a:r>
            <a:r>
              <a:rPr lang="ru-RU" sz="2000" dirty="0"/>
              <a:t>., </a:t>
            </a:r>
            <a:r>
              <a:rPr lang="ru-RU" sz="2000" dirty="0" smtClean="0"/>
              <a:t>доцент</a:t>
            </a:r>
            <a:r>
              <a:rPr lang="ru-RU" sz="2000" dirty="0"/>
              <a:t>, кандидат наук з </a:t>
            </a:r>
            <a:r>
              <a:rPr lang="ru-RU" sz="2000" dirty="0" err="1"/>
              <a:t>фізичного</a:t>
            </a:r>
            <a:r>
              <a:rPr lang="ru-RU" sz="2000" dirty="0"/>
              <a:t> </a:t>
            </a:r>
            <a:r>
              <a:rPr lang="ru-RU" sz="2000" dirty="0" err="1"/>
              <a:t>виховання</a:t>
            </a:r>
            <a:r>
              <a:rPr lang="ru-RU" sz="2000" dirty="0"/>
              <a:t> та спорту </a:t>
            </a:r>
            <a:r>
              <a:rPr lang="ru-RU" sz="2000" dirty="0" err="1"/>
              <a:t>Синиця</a:t>
            </a:r>
            <a:r>
              <a:rPr lang="ru-RU" sz="2000" dirty="0"/>
              <a:t> С.В., </a:t>
            </a:r>
            <a:r>
              <a:rPr lang="ru-RU" sz="2000" dirty="0" smtClean="0"/>
              <a:t>кандидат </a:t>
            </a:r>
            <a:r>
              <a:rPr lang="ru-RU" sz="2000" dirty="0" err="1"/>
              <a:t>педагогічних</a:t>
            </a:r>
            <a:r>
              <a:rPr lang="ru-RU" sz="2000" dirty="0"/>
              <a:t> наук, </a:t>
            </a:r>
            <a:r>
              <a:rPr lang="ru-RU" sz="2000" dirty="0" err="1"/>
              <a:t>викладач</a:t>
            </a:r>
            <a:r>
              <a:rPr lang="ru-RU" sz="2000" dirty="0"/>
              <a:t> </a:t>
            </a:r>
            <a:r>
              <a:rPr lang="ru-RU" sz="2000" dirty="0" smtClean="0"/>
              <a:t>   </a:t>
            </a:r>
            <a:r>
              <a:rPr lang="ru-RU" sz="2000" dirty="0" err="1" smtClean="0"/>
              <a:t>Даниско</a:t>
            </a:r>
            <a:r>
              <a:rPr lang="ru-RU" sz="2000" dirty="0" smtClean="0"/>
              <a:t> </a:t>
            </a:r>
            <a:r>
              <a:rPr lang="ru-RU" sz="2000" dirty="0"/>
              <a:t>О.В</a:t>
            </a:r>
            <a:r>
              <a:rPr lang="ru-RU" sz="2000" dirty="0" smtClean="0"/>
              <a:t>., старший </a:t>
            </a:r>
            <a:r>
              <a:rPr lang="ru-RU" sz="2000" dirty="0" err="1" smtClean="0"/>
              <a:t>викладач</a:t>
            </a:r>
            <a:r>
              <a:rPr lang="ru-RU" sz="2000" dirty="0" smtClean="0"/>
              <a:t> Голуб Л.О. </a:t>
            </a:r>
            <a:r>
              <a:rPr lang="ru-RU" sz="2000" dirty="0" err="1" smtClean="0"/>
              <a:t>Щойно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захистив</a:t>
            </a:r>
            <a:r>
              <a:rPr lang="ru-RU" sz="2000" dirty="0" smtClean="0"/>
              <a:t> </a:t>
            </a:r>
            <a:r>
              <a:rPr lang="ru-RU" sz="2000" dirty="0" err="1" smtClean="0"/>
              <a:t>докторську</a:t>
            </a:r>
            <a:r>
              <a:rPr lang="ru-RU" sz="2000" dirty="0" smtClean="0"/>
              <a:t> </a:t>
            </a:r>
            <a:r>
              <a:rPr lang="ru-RU" sz="2000" dirty="0" err="1" smtClean="0"/>
              <a:t>дисертацію</a:t>
            </a:r>
            <a:r>
              <a:rPr lang="ru-RU" sz="2000" dirty="0" smtClean="0"/>
              <a:t> </a:t>
            </a:r>
            <a:r>
              <a:rPr lang="ru-RU" sz="2000" dirty="0" err="1"/>
              <a:t>Кіприч</a:t>
            </a:r>
            <a:r>
              <a:rPr lang="ru-RU" sz="2000" dirty="0"/>
              <a:t> С.В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9271">
        <p:diamond/>
      </p:transition>
    </mc:Choice>
    <mc:Fallback>
      <p:transition spd="slow" advTm="9271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268760"/>
            <a:ext cx="8258175" cy="5184428"/>
          </a:xfrm>
        </p:spPr>
        <p:txBody>
          <a:bodyPr rtlCol="0">
            <a:normAutofit/>
          </a:bodyPr>
          <a:lstStyle/>
          <a:p>
            <a:pPr marL="720000" indent="7200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Завідувачі кафедри</a:t>
            </a:r>
          </a:p>
          <a:p>
            <a:pPr marL="720000" indent="7200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ІСТОРІЯ РОЗВИТКУ КАФЕДРИ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2531349"/>
              </p:ext>
            </p:extLst>
          </p:nvPr>
        </p:nvGraphicFramePr>
        <p:xfrm>
          <a:off x="733196" y="1916831"/>
          <a:ext cx="8100391" cy="4752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0572"/>
                <a:gridCol w="2232248"/>
                <a:gridCol w="1895166"/>
                <a:gridCol w="2222405"/>
              </a:tblGrid>
              <a:tr h="15841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доцент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</a:rPr>
                        <a:t>Синиця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 В.П. (1996)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старший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</a:rPr>
                        <a:t>викладач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Бондаренко В.В.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(2002-2006,2011-2012)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435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старший </a:t>
                      </a:r>
                      <a:r>
                        <a:rPr lang="ru-RU" sz="1600" dirty="0" err="1" smtClean="0">
                          <a:effectLst/>
                        </a:rPr>
                        <a:t>викладач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Тягло </a:t>
                      </a:r>
                      <a:r>
                        <a:rPr lang="ru-RU" sz="1600" dirty="0">
                          <a:effectLst/>
                        </a:rPr>
                        <a:t>Т.О. (1996-1999)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доцент </a:t>
                      </a:r>
                      <a:r>
                        <a:rPr lang="ru-RU" sz="1400" dirty="0" err="1">
                          <a:effectLst/>
                        </a:rPr>
                        <a:t>Кіприч</a:t>
                      </a:r>
                      <a:r>
                        <a:rPr lang="ru-RU" sz="1400" dirty="0">
                          <a:effectLst/>
                        </a:rPr>
                        <a:t> С.В.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(2006-2011)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252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старший </a:t>
                      </a:r>
                      <a:r>
                        <a:rPr lang="ru-RU" sz="1600" dirty="0" err="1">
                          <a:effectLst/>
                        </a:rPr>
                        <a:t>викладач</a:t>
                      </a:r>
                      <a:r>
                        <a:rPr lang="ru-RU" sz="1600" dirty="0">
                          <a:effectLst/>
                        </a:rPr>
                        <a:t> Кириленко Г.В.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(1999-2002),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Доцент </a:t>
                      </a:r>
                      <a:r>
                        <a:rPr lang="ru-RU" sz="1400" dirty="0" err="1">
                          <a:effectLst/>
                        </a:rPr>
                        <a:t>Св</a:t>
                      </a:r>
                      <a:r>
                        <a:rPr lang="uk-UA" sz="1400" dirty="0" err="1">
                          <a:effectLst/>
                        </a:rPr>
                        <a:t>єртнєв</a:t>
                      </a:r>
                      <a:r>
                        <a:rPr lang="uk-UA" sz="1400" dirty="0">
                          <a:effectLst/>
                        </a:rPr>
                        <a:t> О.А.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з листопада 2012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8" name="Рисунок 2" descr="IMG_22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33" y="1916832"/>
            <a:ext cx="160061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Рисунок 1" descr="bondaren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5306" y="1948163"/>
            <a:ext cx="1246048" cy="148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Рисунок 3" descr="foto 06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2557" y="3613388"/>
            <a:ext cx="1219049" cy="158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Рисунок 4" descr="http://sport.pnpu.edu.ua/kaf/tmfv/kyprych-s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7471" y="3626294"/>
            <a:ext cx="1141217" cy="156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97311" y="3800292"/>
            <a:ext cx="864096" cy="2160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Тягло Т.О.</a:t>
            </a:r>
            <a:endParaRPr lang="ru-RU" sz="1200" dirty="0"/>
          </a:p>
        </p:txBody>
      </p:sp>
      <p:pic>
        <p:nvPicPr>
          <p:cNvPr id="2054" name="Рисунок 6" descr="http://sport.pnpu.edu.ua/kaf/mvsd/kyrylenko-g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122" y="5259510"/>
            <a:ext cx="1259565" cy="141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Рисунок 5" descr="http://sport.pnpu.edu.ua/kaf/tmfv/svertnev-o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0231" y="5259510"/>
            <a:ext cx="1230493" cy="144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5033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uk-UA" dirty="0" smtClean="0"/>
              <a:t>Теоретико-методичні основи формування професійних </a:t>
            </a:r>
            <a:r>
              <a:rPr lang="uk-UA" dirty="0" err="1" smtClean="0"/>
              <a:t>компетентностей</a:t>
            </a:r>
            <a:r>
              <a:rPr lang="uk-UA" dirty="0" smtClean="0"/>
              <a:t> майбутніх фахівців галузі фізичної культури і спорту</a:t>
            </a:r>
            <a:endParaRPr lang="ru-RU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Наукова проблема кафедри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15816" y="30689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НАУКОВІ ПРАЦІ, ОПУБЛІКОВАНІ  </a:t>
            </a:r>
            <a:br>
              <a:rPr lang="uk-UA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uk-UA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У ФАХОВИХ ВИДАННЯХ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789040"/>
            <a:ext cx="2014171" cy="2842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3799432"/>
            <a:ext cx="2123728" cy="2842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Объект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702787" y="4023905"/>
            <a:ext cx="2164398" cy="2885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8199">
        <p:circle/>
      </p:transition>
    </mc:Choice>
    <mc:Fallback>
      <p:transition spd="slow" advTm="8199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Наукова робота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275040" cy="4972072"/>
          </a:xfrm>
        </p:spPr>
        <p:txBody>
          <a:bodyPr numCol="2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uk-UA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НАУКОВІ ПРАЦІ, ОПУБЛІКОВАНІ  У ВИДАННЯХ, ВНЕСЕНИХ ДО НАУКОМЕТРИЧНИХ БАЗ (</a:t>
            </a:r>
            <a:r>
              <a:rPr lang="en-US" sz="2000" dirty="0"/>
              <a:t>Scopus</a:t>
            </a:r>
            <a:r>
              <a:rPr lang="uk-UA" sz="2000" dirty="0"/>
              <a:t> та </a:t>
            </a:r>
            <a:r>
              <a:rPr lang="en-US" sz="2000" dirty="0"/>
              <a:t>Web of Science</a:t>
            </a:r>
            <a:r>
              <a:rPr lang="uk-UA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 - 2</a:t>
            </a:r>
            <a:endParaRPr lang="uk-UA" sz="2000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707904" y="1700546"/>
            <a:ext cx="4771380" cy="238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33340" y="4152510"/>
            <a:ext cx="352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НАУКОВІ ПРАЦІ, ОПУБЛІКОВАНІ  У ВИДАННЯХ, ВНЕСЕНИХ </a:t>
            </a:r>
          </a:p>
          <a:p>
            <a:pPr algn="ctr"/>
            <a:r>
              <a:rPr lang="uk-UA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ДО НАУКОМЕТРИЧНИХ БАЗ (</a:t>
            </a:r>
            <a:r>
              <a:rPr lang="en-US" dirty="0"/>
              <a:t>Index Copernicus</a:t>
            </a:r>
            <a:r>
              <a:rPr lang="uk-UA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) - 4</a:t>
            </a:r>
            <a:endParaRPr lang="uk-UA" dirty="0"/>
          </a:p>
        </p:txBody>
      </p:sp>
      <p:pic>
        <p:nvPicPr>
          <p:cNvPr id="6" name="Объект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43048" y="4444207"/>
            <a:ext cx="1547000" cy="222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0655" y="2992650"/>
            <a:ext cx="1531020" cy="21871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9" y="3137806"/>
            <a:ext cx="1479351" cy="20420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6264" y="4891174"/>
            <a:ext cx="1357322" cy="1966181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6467">
        <p:zoom/>
      </p:transition>
    </mc:Choice>
    <mc:Fallback>
      <p:transition spd="slow" advTm="6467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 numCol="2" rtlCol="0"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67551"/>
            <a:ext cx="8229600" cy="1143000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 ПРО НАУКОВО-ДОСЛІДНУ РОБОТУ ТА ІННОВАЦІЙНУ ДІЯЛЬНІСТЬ СТУДЕНТІВ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34618612"/>
              </p:ext>
            </p:extLst>
          </p:nvPr>
        </p:nvGraphicFramePr>
        <p:xfrm>
          <a:off x="251521" y="1600199"/>
          <a:ext cx="8568952" cy="4753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315"/>
                <a:gridCol w="3340161"/>
                <a:gridCol w="2692519"/>
                <a:gridCol w="1591957"/>
              </a:tblGrid>
              <a:tr h="562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з/п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 проблемної групи</a:t>
                      </a:r>
                      <a:endParaRPr lang="uk-U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Керівник групи</a:t>
                      </a:r>
                      <a:endParaRPr lang="uk-U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Кількість студентів</a:t>
                      </a:r>
                      <a:endParaRPr lang="uk-U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027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8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«Упровадження олімпійської освіти в практику загальноосвітніх навчальних закладів». </a:t>
                      </a:r>
                      <a:endParaRPr lang="uk-UA" sz="16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Кіприч С.В.</a:t>
                      </a:r>
                      <a:endParaRPr lang="uk-UA" sz="18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uk-UA" sz="18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0081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uk-UA" sz="18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«Організаційні особливості функціонування спортивних секцій з </a:t>
                      </a:r>
                      <a:r>
                        <a:rPr lang="uk-UA" sz="160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черлідингу</a:t>
                      </a:r>
                      <a:r>
                        <a:rPr lang="uk-UA" sz="16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 умовах ЗНЗ»</a:t>
                      </a:r>
                      <a:endParaRPr lang="uk-UA" sz="16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Синиця С.В.</a:t>
                      </a:r>
                      <a:endParaRPr lang="uk-UA" sz="18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uk-UA" sz="18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5102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uk-UA" sz="18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«Актуальні проблеми екологічного виховання учнівської молоді у процесі краєзнавчо-туристичної діяльності»</a:t>
                      </a:r>
                      <a:endParaRPr lang="uk-UA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Голуб Л.О.</a:t>
                      </a:r>
                      <a:endParaRPr lang="uk-UA" sz="18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uk-UA" sz="18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0081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uk-UA" sz="18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«Використання сучасних фітнес-технологій у спортивній та педагогічній практиці»</a:t>
                      </a:r>
                      <a:endParaRPr lang="uk-UA" sz="16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Корносенко</a:t>
                      </a:r>
                      <a:r>
                        <a:rPr lang="uk-UA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О.К.</a:t>
                      </a:r>
                      <a:endParaRPr lang="uk-UA" sz="18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uk-UA" sz="18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9153">
        <p:zoom dir="in"/>
      </p:transition>
    </mc:Choice>
    <mc:Fallback>
      <p:transition spd="slow" advTm="9153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 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30619"/>
            <a:ext cx="3816424" cy="23983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6541" y="239635"/>
            <a:ext cx="8229600" cy="1143000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57200" y="167551"/>
            <a:ext cx="82296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 ПРО НАУКОВО-ДОСЛІДНУ РОБОТУ ТА ІННОВАЦІЙНУ ДІЯЛЬНІСТЬ СТУДЕНТІВ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63482147"/>
              </p:ext>
            </p:extLst>
          </p:nvPr>
        </p:nvGraphicFramePr>
        <p:xfrm>
          <a:off x="4139952" y="3356992"/>
          <a:ext cx="4896544" cy="3399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6997"/>
            <a:ext cx="3698619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6096" y="1551173"/>
            <a:ext cx="230425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333299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8019">
        <p:diamond/>
      </p:transition>
    </mc:Choice>
    <mc:Fallback>
      <p:transition spd="slow" advTm="8019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185" y="1479027"/>
            <a:ext cx="2115095" cy="301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28223" y="3645024"/>
            <a:ext cx="2232248" cy="306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8430" y="1377777"/>
            <a:ext cx="2055619" cy="307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0894" y="1500697"/>
            <a:ext cx="2146451" cy="30207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6192" y="3693432"/>
            <a:ext cx="2086939" cy="310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457200" y="185026"/>
            <a:ext cx="82296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 Методична робота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6241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Методична робота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9239" y="1556792"/>
            <a:ext cx="4671150" cy="26275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107504" y="4184314"/>
            <a:ext cx="46711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Проведення методичного семінару «АКАДЕМІЧНА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ДОБРОЧЕСНІСТЬ </a:t>
            </a:r>
            <a:br>
              <a:rPr lang="uk-UA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ЗАПОРУКА ПІДВИЩЕННЯ ЯКОСТІ ВИЩОЇ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ОСВІТИ» -  </a:t>
            </a:r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к.п.н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Даниско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О.В.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1556792"/>
            <a:ext cx="38164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Сертифікована  освітня </a:t>
            </a:r>
            <a:r>
              <a:rPr lang="uk-UA" b="1" dirty="0" smtClean="0"/>
              <a:t>програма </a:t>
            </a:r>
            <a:r>
              <a:rPr lang="uk-UA" b="1" dirty="0"/>
              <a:t>курсів базової підготовки </a:t>
            </a:r>
            <a:r>
              <a:rPr lang="uk-UA" b="1" dirty="0" smtClean="0"/>
              <a:t>фітнес-тренерів – доктор пед. наук </a:t>
            </a:r>
          </a:p>
          <a:p>
            <a:pPr algn="ctr"/>
            <a:r>
              <a:rPr lang="uk-UA" b="1" dirty="0" err="1" smtClean="0"/>
              <a:t>Корносенко</a:t>
            </a:r>
            <a:r>
              <a:rPr lang="uk-UA" b="1" dirty="0" smtClean="0"/>
              <a:t> О.К.</a:t>
            </a:r>
            <a:endParaRPr lang="ru-RU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148064" y="3645024"/>
            <a:ext cx="3905011" cy="29287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009262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7773">
        <p:zoom dir="in"/>
      </p:transition>
    </mc:Choice>
    <mc:Fallback>
      <p:transition spd="slow" advTm="7773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2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.5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1.2|1|1.2|1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611</Words>
  <Application>Microsoft Office PowerPoint</Application>
  <PresentationFormat>Экран (4:3)</PresentationFormat>
  <Paragraphs>99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Полтавський національний педагогічний університет імені В. Г. Короленка Факультет фізичного виховання</vt:lpstr>
      <vt:lpstr>ІСТОРІЯ РОЗВИТКУ КАФЕДРИ</vt:lpstr>
      <vt:lpstr>ІСТОРІЯ РОЗВИТКУ КАФЕДРИ</vt:lpstr>
      <vt:lpstr>Наукова проблема кафедри</vt:lpstr>
      <vt:lpstr>Наукова робота</vt:lpstr>
      <vt:lpstr>ВІДОМОСТІ ПРО НАУКОВО-ДОСЛІДНУ РОБОТУ ТА ІННОВАЦІЙНУ ДІЯЛЬНІСТЬ СТУДЕНТІВ</vt:lpstr>
      <vt:lpstr> </vt:lpstr>
      <vt:lpstr>Слайд 8</vt:lpstr>
      <vt:lpstr> Методична робота</vt:lpstr>
      <vt:lpstr> Методична робота</vt:lpstr>
      <vt:lpstr> Співпраця  викладачів з освітніми закладами, громадськими та спортивними організаціями</vt:lpstr>
      <vt:lpstr> Співпраця  викладачів з освітніми закладами, громадськими та спортивними організаціями</vt:lpstr>
      <vt:lpstr> Організаційна,  виховна та громадська робота</vt:lpstr>
      <vt:lpstr>МІЖНАРОДНА СПІВПРАЦЯ КАФЕДРИ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Національна металургійна академія України</dc:title>
  <dc:creator>Алёна</dc:creator>
  <cp:lastModifiedBy>Home</cp:lastModifiedBy>
  <cp:revision>83</cp:revision>
  <dcterms:created xsi:type="dcterms:W3CDTF">2015-06-05T10:52:34Z</dcterms:created>
  <dcterms:modified xsi:type="dcterms:W3CDTF">2019-12-04T11:56:27Z</dcterms:modified>
</cp:coreProperties>
</file>