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305800" cy="1008112"/>
          </a:xfrm>
        </p:spPr>
        <p:txBody>
          <a:bodyPr/>
          <a:lstStyle/>
          <a:p>
            <a:r>
              <a:rPr lang="uk-UA" dirty="0" smtClean="0"/>
              <a:t>Полтавський національний педагогічний університет імені В. Г. Короленка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068960"/>
            <a:ext cx="7441704" cy="2916324"/>
          </a:xfrm>
        </p:spPr>
        <p:txBody>
          <a:bodyPr/>
          <a:lstStyle/>
          <a:p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uk-UA" b="1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ПОРТФОЛІО</a:t>
            </a:r>
            <a:br>
              <a:rPr lang="uk-UA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КІПРИЧ Сергій Володимирович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ru-RU" sz="2800" dirty="0" smtClean="0">
                <a:solidFill>
                  <a:schemeClr val="tx2"/>
                </a:solidFill>
                <a:effectLst/>
              </a:rPr>
              <a:t>доцент  </a:t>
            </a:r>
            <a:r>
              <a:rPr lang="ru-RU" sz="2800" dirty="0">
                <a:solidFill>
                  <a:schemeClr val="tx2"/>
                </a:solidFill>
                <a:effectLst/>
              </a:rPr>
              <a:t>кафедри </a:t>
            </a:r>
            <a:r>
              <a:rPr lang="uk-UA" sz="2800" dirty="0">
                <a:solidFill>
                  <a:schemeClr val="tx2"/>
                </a:solidFill>
                <a:effectLst/>
              </a:rPr>
              <a:t>теорії й методики фізичного виховання, адаптивної та масової фізичної </a:t>
            </a:r>
            <a:r>
              <a:rPr lang="uk-UA" sz="2800" dirty="0" smtClean="0">
                <a:solidFill>
                  <a:schemeClr val="tx2"/>
                </a:solidFill>
                <a:effectLst/>
              </a:rPr>
              <a:t>культури, </a:t>
            </a:r>
            <a:r>
              <a:rPr lang="uk-UA" sz="2800" dirty="0">
                <a:solidFill>
                  <a:schemeClr val="tx2"/>
                </a:solidFill>
                <a:effectLst/>
              </a:rPr>
              <a:t>кандидат педагогічних наук</a:t>
            </a:r>
            <a:r>
              <a:rPr lang="uk-UA" sz="4000" dirty="0" smtClean="0">
                <a:solidFill>
                  <a:schemeClr val="tx2"/>
                </a:solidFill>
              </a:rPr>
              <a:t/>
            </a:r>
            <a:br>
              <a:rPr lang="uk-UA" sz="4000" dirty="0" smtClean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244827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1983</a:t>
            </a:r>
            <a:r>
              <a:rPr lang="ru-RU" sz="1800" dirty="0">
                <a:solidFill>
                  <a:schemeClr val="bg1"/>
                </a:solidFill>
              </a:rPr>
              <a:t> р. </a:t>
            </a:r>
            <a:r>
              <a:rPr lang="ru-RU" sz="1800" dirty="0" smtClean="0">
                <a:solidFill>
                  <a:schemeClr val="bg1"/>
                </a:solidFill>
              </a:rPr>
              <a:t>- </a:t>
            </a:r>
            <a:r>
              <a:rPr lang="ru-RU" sz="1800" dirty="0" err="1" smtClean="0">
                <a:solidFill>
                  <a:schemeClr val="bg1"/>
                </a:solidFill>
              </a:rPr>
              <a:t>закінчив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Львівський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держаний </a:t>
            </a:r>
            <a:r>
              <a:rPr lang="ru-RU" sz="1800" dirty="0" err="1">
                <a:solidFill>
                  <a:schemeClr val="bg1"/>
                </a:solidFill>
              </a:rPr>
              <a:t>інститут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фізичної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культури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Кваліфікація</a:t>
            </a:r>
            <a:r>
              <a:rPr lang="ru-RU" sz="1800" dirty="0">
                <a:solidFill>
                  <a:schemeClr val="bg1"/>
                </a:solidFill>
              </a:rPr>
              <a:t>: </a:t>
            </a:r>
            <a:r>
              <a:rPr lang="ru-RU" sz="1800" dirty="0" err="1">
                <a:solidFill>
                  <a:schemeClr val="bg1"/>
                </a:solidFill>
              </a:rPr>
              <a:t>викладач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фізичного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виховання</a:t>
            </a:r>
            <a:r>
              <a:rPr lang="ru-RU" sz="1800" dirty="0">
                <a:solidFill>
                  <a:schemeClr val="bg1"/>
                </a:solidFill>
              </a:rPr>
              <a:t>, тренер з боксу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800" dirty="0">
                <a:solidFill>
                  <a:schemeClr val="bg1"/>
                </a:solidFill>
              </a:rPr>
              <a:t>1988-1996 </a:t>
            </a:r>
            <a:r>
              <a:rPr lang="ru-RU" sz="1800" dirty="0" err="1">
                <a:solidFill>
                  <a:schemeClr val="bg1"/>
                </a:solidFill>
              </a:rPr>
              <a:t>рр</a:t>
            </a:r>
            <a:r>
              <a:rPr lang="ru-RU" sz="1800" dirty="0">
                <a:solidFill>
                  <a:schemeClr val="bg1"/>
                </a:solidFill>
              </a:rPr>
              <a:t>.- старший </a:t>
            </a:r>
            <a:r>
              <a:rPr lang="ru-RU" sz="1800" dirty="0" err="1">
                <a:solidFill>
                  <a:schemeClr val="bg1"/>
                </a:solidFill>
              </a:rPr>
              <a:t>викладач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кафедри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фізичного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виховання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Полтавського</a:t>
            </a:r>
            <a:r>
              <a:rPr lang="ru-RU" sz="1800" dirty="0">
                <a:solidFill>
                  <a:schemeClr val="bg1"/>
                </a:solidFill>
              </a:rPr>
              <a:t> державного </a:t>
            </a:r>
            <a:r>
              <a:rPr lang="ru-RU" sz="1800" dirty="0" err="1">
                <a:solidFill>
                  <a:schemeClr val="bg1"/>
                </a:solidFill>
              </a:rPr>
              <a:t>педагогічного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інституту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ім</a:t>
            </a:r>
            <a:r>
              <a:rPr lang="ru-RU" sz="1800" dirty="0">
                <a:solidFill>
                  <a:schemeClr val="bg1"/>
                </a:solidFill>
              </a:rPr>
              <a:t>. В. Г. Короленка, 1996-2006 </a:t>
            </a:r>
            <a:r>
              <a:rPr lang="ru-RU" sz="1800" dirty="0" err="1">
                <a:solidFill>
                  <a:schemeClr val="bg1"/>
                </a:solidFill>
              </a:rPr>
              <a:t>рр</a:t>
            </a:r>
            <a:r>
              <a:rPr lang="ru-RU" sz="1800" dirty="0">
                <a:solidFill>
                  <a:schemeClr val="bg1"/>
                </a:solidFill>
              </a:rPr>
              <a:t>. - </a:t>
            </a:r>
            <a:r>
              <a:rPr lang="ru-RU" sz="1800" dirty="0" err="1">
                <a:solidFill>
                  <a:schemeClr val="bg1"/>
                </a:solidFill>
              </a:rPr>
              <a:t>завідувач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кафедри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фізичного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виховання</a:t>
            </a:r>
            <a:r>
              <a:rPr lang="ru-RU" sz="1800" dirty="0">
                <a:solidFill>
                  <a:schemeClr val="bg1"/>
                </a:solidFill>
              </a:rPr>
              <a:t> ПДПУ </a:t>
            </a:r>
            <a:r>
              <a:rPr lang="ru-RU" sz="1800" dirty="0" err="1">
                <a:solidFill>
                  <a:schemeClr val="bg1"/>
                </a:solidFill>
              </a:rPr>
              <a:t>імені</a:t>
            </a:r>
            <a:r>
              <a:rPr lang="ru-RU" sz="1800" dirty="0">
                <a:solidFill>
                  <a:schemeClr val="bg1"/>
                </a:solidFill>
              </a:rPr>
              <a:t> В. Г. Короленка, 2006-2011 </a:t>
            </a:r>
            <a:r>
              <a:rPr lang="ru-RU" sz="1800" dirty="0" err="1">
                <a:solidFill>
                  <a:schemeClr val="bg1"/>
                </a:solidFill>
              </a:rPr>
              <a:t>рр</a:t>
            </a:r>
            <a:r>
              <a:rPr lang="ru-RU" sz="1800" dirty="0">
                <a:solidFill>
                  <a:schemeClr val="bg1"/>
                </a:solidFill>
              </a:rPr>
              <a:t>. - </a:t>
            </a:r>
            <a:r>
              <a:rPr lang="ru-RU" sz="1800" dirty="0" err="1">
                <a:solidFill>
                  <a:schemeClr val="bg1"/>
                </a:solidFill>
              </a:rPr>
              <a:t>завідувач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кафедри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теорії</a:t>
            </a:r>
            <a:r>
              <a:rPr lang="ru-RU" sz="1800" dirty="0">
                <a:solidFill>
                  <a:schemeClr val="bg1"/>
                </a:solidFill>
              </a:rPr>
              <a:t> й методики </a:t>
            </a:r>
            <a:r>
              <a:rPr lang="ru-RU" sz="1800" dirty="0" err="1">
                <a:solidFill>
                  <a:schemeClr val="bg1"/>
                </a:solidFill>
              </a:rPr>
              <a:t>фізичного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виховання</a:t>
            </a:r>
            <a:r>
              <a:rPr lang="ru-RU" sz="1800" dirty="0">
                <a:solidFill>
                  <a:schemeClr val="bg1"/>
                </a:solidFill>
              </a:rPr>
              <a:t> ПНПУ </a:t>
            </a:r>
            <a:r>
              <a:rPr lang="ru-RU" sz="1800" dirty="0" err="1">
                <a:solidFill>
                  <a:schemeClr val="bg1"/>
                </a:solidFill>
              </a:rPr>
              <a:t>імені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В.Г.Короленка</a:t>
            </a:r>
            <a:r>
              <a:rPr lang="ru-RU" sz="1800" dirty="0">
                <a:solidFill>
                  <a:schemeClr val="bg1"/>
                </a:solidFill>
              </a:rPr>
              <a:t>, 2011 р. - до </a:t>
            </a:r>
            <a:r>
              <a:rPr lang="ru-RU" sz="1800" dirty="0" err="1">
                <a:solidFill>
                  <a:schemeClr val="bg1"/>
                </a:solidFill>
              </a:rPr>
              <a:t>цього</a:t>
            </a:r>
            <a:r>
              <a:rPr lang="ru-RU" sz="1800" dirty="0">
                <a:solidFill>
                  <a:schemeClr val="bg1"/>
                </a:solidFill>
              </a:rPr>
              <a:t> часу - доцент </a:t>
            </a:r>
            <a:r>
              <a:rPr lang="ru-RU" sz="1800" dirty="0" err="1">
                <a:solidFill>
                  <a:schemeClr val="bg1"/>
                </a:solidFill>
              </a:rPr>
              <a:t>кафедри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теорії</a:t>
            </a:r>
            <a:r>
              <a:rPr lang="ru-RU" sz="1800" dirty="0">
                <a:solidFill>
                  <a:schemeClr val="bg1"/>
                </a:solidFill>
              </a:rPr>
              <a:t> й методики </a:t>
            </a:r>
            <a:r>
              <a:rPr lang="ru-RU" sz="1800" dirty="0" err="1">
                <a:solidFill>
                  <a:schemeClr val="bg1"/>
                </a:solidFill>
              </a:rPr>
              <a:t>фізичного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виховання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адаптивної</a:t>
            </a:r>
            <a:r>
              <a:rPr lang="ru-RU" sz="1800" dirty="0">
                <a:solidFill>
                  <a:schemeClr val="bg1"/>
                </a:solidFill>
              </a:rPr>
              <a:t> та </a:t>
            </a:r>
            <a:r>
              <a:rPr lang="ru-RU" sz="1800" dirty="0" err="1">
                <a:solidFill>
                  <a:schemeClr val="bg1"/>
                </a:solidFill>
              </a:rPr>
              <a:t>масової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фізичної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культури</a:t>
            </a:r>
            <a:r>
              <a:rPr lang="ru-RU" sz="1800" dirty="0">
                <a:solidFill>
                  <a:schemeClr val="bg1"/>
                </a:solidFill>
              </a:rPr>
              <a:t> ПНПУ </a:t>
            </a:r>
            <a:r>
              <a:rPr lang="ru-RU" sz="1800" dirty="0" err="1">
                <a:solidFill>
                  <a:schemeClr val="bg1"/>
                </a:solidFill>
              </a:rPr>
              <a:t>імені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В.Г.Короленка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Трудова і професійна діяльність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3456384" cy="2479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50" y="5708742"/>
            <a:ext cx="1921016" cy="1041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24" y="4293096"/>
            <a:ext cx="1871868" cy="1280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65476"/>
            <a:ext cx="3034094" cy="2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72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1995 </a:t>
            </a:r>
            <a:r>
              <a:rPr lang="ru-RU" sz="1800" dirty="0"/>
              <a:t>р. - </a:t>
            </a:r>
            <a:r>
              <a:rPr lang="ru-RU" sz="1800" dirty="0" err="1"/>
              <a:t>отримав</a:t>
            </a:r>
            <a:r>
              <a:rPr lang="ru-RU" sz="1800" dirty="0"/>
              <a:t> диплом кандидата </a:t>
            </a:r>
            <a:r>
              <a:rPr lang="ru-RU" sz="1800" dirty="0" err="1"/>
              <a:t>педагогічних</a:t>
            </a:r>
            <a:r>
              <a:rPr lang="ru-RU" sz="1800" dirty="0"/>
              <a:t> наук за </a:t>
            </a:r>
            <a:r>
              <a:rPr lang="ru-RU" sz="1800" dirty="0" err="1"/>
              <a:t>спеціальністю</a:t>
            </a:r>
            <a:r>
              <a:rPr lang="ru-RU" sz="1800" dirty="0"/>
              <a:t> 13.00.04 – </a:t>
            </a:r>
            <a:r>
              <a:rPr lang="ru-RU" sz="1800" dirty="0" err="1"/>
              <a:t>Теорія</a:t>
            </a:r>
            <a:r>
              <a:rPr lang="ru-RU" sz="1800" dirty="0"/>
              <a:t> і методика </a:t>
            </a:r>
            <a:r>
              <a:rPr lang="ru-RU" sz="1800" dirty="0" err="1"/>
              <a:t>фізичного</a:t>
            </a:r>
            <a:r>
              <a:rPr lang="ru-RU" sz="1800" dirty="0"/>
              <a:t> </a:t>
            </a:r>
            <a:r>
              <a:rPr lang="ru-RU" sz="1800" dirty="0" err="1"/>
              <a:t>виховання</a:t>
            </a:r>
            <a:r>
              <a:rPr lang="ru-RU" sz="1800" dirty="0"/>
              <a:t>, спортивного </a:t>
            </a:r>
            <a:r>
              <a:rPr lang="ru-RU" sz="1800" dirty="0" err="1"/>
              <a:t>тренування</a:t>
            </a:r>
            <a:r>
              <a:rPr lang="ru-RU" sz="1800" dirty="0"/>
              <a:t> і </a:t>
            </a:r>
            <a:r>
              <a:rPr lang="ru-RU" sz="1800" dirty="0" err="1"/>
              <a:t>масової</a:t>
            </a:r>
            <a:r>
              <a:rPr lang="ru-RU" sz="1800" dirty="0"/>
              <a:t> </a:t>
            </a:r>
            <a:r>
              <a:rPr lang="ru-RU" sz="1800" dirty="0" err="1"/>
              <a:t>фізичної</a:t>
            </a:r>
            <a:r>
              <a:rPr lang="ru-RU" sz="1800" dirty="0"/>
              <a:t> </a:t>
            </a:r>
            <a:r>
              <a:rPr lang="ru-RU" sz="1800" dirty="0" err="1"/>
              <a:t>культури</a:t>
            </a:r>
            <a:r>
              <a:rPr lang="ru-RU" sz="1800" dirty="0"/>
              <a:t>,  тема </a:t>
            </a:r>
            <a:r>
              <a:rPr lang="ru-RU" sz="1800" dirty="0" err="1"/>
              <a:t>дисертації</a:t>
            </a:r>
            <a:r>
              <a:rPr lang="ru-RU" sz="1800" dirty="0"/>
              <a:t> «</a:t>
            </a:r>
            <a:r>
              <a:rPr lang="ru-RU" sz="1800" dirty="0" err="1"/>
              <a:t>Вибір</a:t>
            </a:r>
            <a:r>
              <a:rPr lang="ru-RU" sz="1800" dirty="0"/>
              <a:t> </a:t>
            </a:r>
            <a:r>
              <a:rPr lang="ru-RU" sz="1800" dirty="0" err="1"/>
              <a:t>індивідуальної</a:t>
            </a:r>
            <a:r>
              <a:rPr lang="ru-RU" sz="1800" dirty="0"/>
              <a:t> </a:t>
            </a:r>
            <a:r>
              <a:rPr lang="ru-RU" sz="1800" dirty="0" err="1"/>
              <a:t>моделі</a:t>
            </a:r>
            <a:r>
              <a:rPr lang="ru-RU" sz="1800" dirty="0"/>
              <a:t> </a:t>
            </a:r>
            <a:r>
              <a:rPr lang="ru-RU" sz="1800" dirty="0" err="1"/>
              <a:t>підготовленості</a:t>
            </a:r>
            <a:r>
              <a:rPr lang="ru-RU" sz="1800" dirty="0"/>
              <a:t> </a:t>
            </a:r>
            <a:r>
              <a:rPr lang="ru-RU" sz="1800" dirty="0" err="1"/>
              <a:t>боксерів</a:t>
            </a:r>
            <a:r>
              <a:rPr lang="ru-RU" sz="1800" dirty="0"/>
              <a:t> </a:t>
            </a:r>
            <a:r>
              <a:rPr lang="ru-RU" sz="1800" dirty="0" err="1"/>
              <a:t>вищої</a:t>
            </a:r>
            <a:r>
              <a:rPr lang="ru-RU" sz="1800" dirty="0"/>
              <a:t> </a:t>
            </a:r>
            <a:r>
              <a:rPr lang="ru-RU" sz="1800" dirty="0" err="1"/>
              <a:t>кваліфікації</a:t>
            </a:r>
            <a:r>
              <a:rPr lang="ru-RU" sz="1800" dirty="0"/>
              <a:t> на перед </a:t>
            </a:r>
            <a:r>
              <a:rPr lang="ru-RU" sz="1800" dirty="0" err="1"/>
              <a:t>змагальному</a:t>
            </a:r>
            <a:r>
              <a:rPr lang="ru-RU" sz="1800" dirty="0"/>
              <a:t> </a:t>
            </a:r>
            <a:r>
              <a:rPr lang="ru-RU" sz="1800" dirty="0" err="1"/>
              <a:t>етапі</a:t>
            </a:r>
            <a:r>
              <a:rPr lang="ru-RU" sz="1800" dirty="0"/>
              <a:t>», </a:t>
            </a:r>
            <a:r>
              <a:rPr lang="ru-RU" sz="1800" dirty="0" err="1"/>
              <a:t>науковий</a:t>
            </a:r>
            <a:r>
              <a:rPr lang="ru-RU" sz="1800" dirty="0"/>
              <a:t> </a:t>
            </a:r>
            <a:r>
              <a:rPr lang="ru-RU" sz="1800" dirty="0" err="1"/>
              <a:t>керівник</a:t>
            </a:r>
            <a:r>
              <a:rPr lang="ru-RU" sz="1800" dirty="0"/>
              <a:t> кандидат </a:t>
            </a:r>
            <a:r>
              <a:rPr lang="ru-RU" sz="1800" dirty="0" err="1"/>
              <a:t>педагогічних</a:t>
            </a:r>
            <a:r>
              <a:rPr lang="ru-RU" sz="1800" dirty="0"/>
              <a:t> наук, </a:t>
            </a:r>
            <a:r>
              <a:rPr lang="ru-RU" sz="1800" dirty="0" err="1"/>
              <a:t>професор</a:t>
            </a:r>
            <a:r>
              <a:rPr lang="ru-RU" sz="1800" dirty="0"/>
              <a:t> </a:t>
            </a:r>
            <a:r>
              <a:rPr lang="ru-RU" sz="1800" dirty="0" err="1"/>
              <a:t>Савчин</a:t>
            </a:r>
            <a:r>
              <a:rPr lang="ru-RU" sz="1800" dirty="0"/>
              <a:t> М.П. </a:t>
            </a:r>
            <a:r>
              <a:rPr lang="ru-RU" sz="1800" dirty="0" err="1"/>
              <a:t>Місце</a:t>
            </a:r>
            <a:r>
              <a:rPr lang="ru-RU" sz="1800" dirty="0"/>
              <a:t> </a:t>
            </a:r>
            <a:r>
              <a:rPr lang="ru-RU" sz="1800" dirty="0" err="1"/>
              <a:t>захисту</a:t>
            </a:r>
            <a:r>
              <a:rPr lang="ru-RU" sz="1800" dirty="0"/>
              <a:t> – </a:t>
            </a:r>
            <a:r>
              <a:rPr lang="ru-RU" sz="1800" dirty="0" err="1"/>
              <a:t>Національний</a:t>
            </a:r>
            <a:r>
              <a:rPr lang="ru-RU" sz="1800" dirty="0"/>
              <a:t> </a:t>
            </a:r>
            <a:r>
              <a:rPr lang="ru-RU" sz="1800" dirty="0" err="1"/>
              <a:t>університет</a:t>
            </a:r>
            <a:r>
              <a:rPr lang="ru-RU" sz="1800" dirty="0"/>
              <a:t> </a:t>
            </a:r>
            <a:r>
              <a:rPr lang="ru-RU" sz="1800" dirty="0" err="1"/>
              <a:t>фізичного</a:t>
            </a:r>
            <a:r>
              <a:rPr lang="ru-RU" sz="1800" dirty="0"/>
              <a:t> </a:t>
            </a:r>
            <a:r>
              <a:rPr lang="ru-RU" sz="1800" dirty="0" err="1"/>
              <a:t>виховання</a:t>
            </a:r>
            <a:r>
              <a:rPr lang="ru-RU" sz="1800" dirty="0"/>
              <a:t> і спорту </a:t>
            </a:r>
            <a:r>
              <a:rPr lang="ru-RU" sz="1800" dirty="0" err="1"/>
              <a:t>України</a:t>
            </a:r>
            <a:r>
              <a:rPr lang="ru-RU" sz="1800" dirty="0"/>
              <a:t> (м. </a:t>
            </a:r>
            <a:r>
              <a:rPr lang="ru-RU" sz="1800" dirty="0" err="1"/>
              <a:t>Київ</a:t>
            </a:r>
            <a:r>
              <a:rPr lang="ru-RU" sz="1800" dirty="0" smtClean="0"/>
              <a:t>).</a:t>
            </a:r>
          </a:p>
          <a:p>
            <a:r>
              <a:rPr lang="ru-RU" sz="1800" dirty="0" err="1"/>
              <a:t>Нагороджений</a:t>
            </a:r>
            <a:r>
              <a:rPr lang="ru-RU" sz="1800" dirty="0"/>
              <a:t> </a:t>
            </a:r>
            <a:r>
              <a:rPr lang="ru-RU" sz="1800" dirty="0" err="1"/>
              <a:t>Почесними</a:t>
            </a:r>
            <a:r>
              <a:rPr lang="ru-RU" sz="1800" dirty="0"/>
              <a:t> грамотами МОН </a:t>
            </a:r>
            <a:r>
              <a:rPr lang="ru-RU" sz="1800" dirty="0" err="1"/>
              <a:t>України</a:t>
            </a:r>
            <a:r>
              <a:rPr lang="ru-RU" sz="1800" dirty="0"/>
              <a:t> та  </a:t>
            </a:r>
            <a:r>
              <a:rPr lang="ru-RU" sz="1800" dirty="0" err="1"/>
              <a:t>Полтавської</a:t>
            </a:r>
            <a:r>
              <a:rPr lang="ru-RU" sz="1800" dirty="0"/>
              <a:t> </a:t>
            </a:r>
            <a:r>
              <a:rPr lang="ru-RU" sz="1800" dirty="0" err="1"/>
              <a:t>обласної</a:t>
            </a:r>
            <a:r>
              <a:rPr lang="ru-RU" sz="1800" dirty="0"/>
              <a:t> </a:t>
            </a:r>
            <a:r>
              <a:rPr lang="ru-RU" sz="1800" dirty="0" smtClean="0"/>
              <a:t>ради</a:t>
            </a:r>
          </a:p>
          <a:p>
            <a:pPr marL="0" indent="0"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371600"/>
            <a:ext cx="8229600" cy="689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3" y="3068960"/>
            <a:ext cx="2808312" cy="2671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78" y="3068960"/>
            <a:ext cx="5616624" cy="26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29 листопада 2019 р. у </a:t>
            </a:r>
            <a:r>
              <a:rPr lang="ru-RU" sz="1800" dirty="0" err="1">
                <a:solidFill>
                  <a:schemeClr val="bg1"/>
                </a:solidFill>
              </a:rPr>
              <a:t>спеціалізованій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раді</a:t>
            </a:r>
            <a:r>
              <a:rPr lang="ru-RU" sz="1800" dirty="0">
                <a:solidFill>
                  <a:schemeClr val="bg1"/>
                </a:solidFill>
              </a:rPr>
              <a:t>  Д 35.829.01 </a:t>
            </a:r>
            <a:r>
              <a:rPr lang="ru-RU" sz="1800" dirty="0" err="1">
                <a:solidFill>
                  <a:schemeClr val="bg1"/>
                </a:solidFill>
              </a:rPr>
              <a:t>Львівського</a:t>
            </a:r>
            <a:r>
              <a:rPr lang="ru-RU" sz="1800" dirty="0">
                <a:solidFill>
                  <a:schemeClr val="bg1"/>
                </a:solidFill>
              </a:rPr>
              <a:t> державного </a:t>
            </a:r>
            <a:r>
              <a:rPr lang="ru-RU" sz="1800" dirty="0" err="1">
                <a:solidFill>
                  <a:schemeClr val="bg1"/>
                </a:solidFill>
              </a:rPr>
              <a:t>університету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фізичної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культури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імені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Івана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Боберського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відбувся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захист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дисертації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на тему: «</a:t>
            </a:r>
            <a:r>
              <a:rPr lang="ru-RU" sz="1800" dirty="0" err="1">
                <a:solidFill>
                  <a:schemeClr val="bg1"/>
                </a:solidFill>
              </a:rPr>
              <a:t>Теоретичні</a:t>
            </a:r>
            <a:r>
              <a:rPr lang="ru-RU" sz="1800" dirty="0">
                <a:solidFill>
                  <a:schemeClr val="bg1"/>
                </a:solidFill>
              </a:rPr>
              <a:t> та </a:t>
            </a:r>
            <a:r>
              <a:rPr lang="ru-RU" sz="1800" dirty="0" err="1">
                <a:solidFill>
                  <a:schemeClr val="bg1"/>
                </a:solidFill>
              </a:rPr>
              <a:t>методичні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основи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спеціальної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фізичної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підготовки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спортсменів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високої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кваліфікації</a:t>
            </a:r>
            <a:r>
              <a:rPr lang="ru-RU" sz="1800" dirty="0">
                <a:solidFill>
                  <a:schemeClr val="bg1"/>
                </a:solidFill>
              </a:rPr>
              <a:t> у </a:t>
            </a:r>
            <a:r>
              <a:rPr lang="ru-RU" sz="1800" dirty="0" err="1">
                <a:solidFill>
                  <a:schemeClr val="bg1"/>
                </a:solidFill>
              </a:rPr>
              <a:t>боксі</a:t>
            </a:r>
            <a:r>
              <a:rPr lang="ru-RU" sz="1800" dirty="0">
                <a:solidFill>
                  <a:schemeClr val="bg1"/>
                </a:solidFill>
              </a:rPr>
              <a:t>», </a:t>
            </a:r>
            <a:r>
              <a:rPr lang="ru-RU" sz="1800" dirty="0" err="1">
                <a:solidFill>
                  <a:schemeClr val="bg1"/>
                </a:solidFill>
              </a:rPr>
              <a:t>поданої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здобуття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наукового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ступеня</a:t>
            </a:r>
            <a:r>
              <a:rPr lang="ru-RU" sz="1800" dirty="0">
                <a:solidFill>
                  <a:schemeClr val="bg1"/>
                </a:solidFill>
              </a:rPr>
              <a:t> доктора наук з </a:t>
            </a:r>
            <a:r>
              <a:rPr lang="ru-RU" sz="1800" dirty="0" err="1">
                <a:solidFill>
                  <a:schemeClr val="bg1"/>
                </a:solidFill>
              </a:rPr>
              <a:t>фізичного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виховання</a:t>
            </a:r>
            <a:r>
              <a:rPr lang="ru-RU" sz="1800" dirty="0">
                <a:solidFill>
                  <a:schemeClr val="bg1"/>
                </a:solidFill>
              </a:rPr>
              <a:t> і спорту за </a:t>
            </a:r>
            <a:r>
              <a:rPr lang="ru-RU" sz="1800" dirty="0" err="1">
                <a:solidFill>
                  <a:schemeClr val="bg1"/>
                </a:solidFill>
              </a:rPr>
              <a:t>спеціальністю</a:t>
            </a:r>
            <a:r>
              <a:rPr lang="ru-RU" sz="1800" dirty="0">
                <a:solidFill>
                  <a:schemeClr val="bg1"/>
                </a:solidFill>
              </a:rPr>
              <a:t> 24.00.01 – </a:t>
            </a:r>
            <a:r>
              <a:rPr lang="ru-RU" sz="1800" dirty="0" err="1">
                <a:solidFill>
                  <a:schemeClr val="bg1"/>
                </a:solidFill>
              </a:rPr>
              <a:t>олімпійський</a:t>
            </a:r>
            <a:r>
              <a:rPr lang="ru-RU" sz="1800" dirty="0">
                <a:solidFill>
                  <a:schemeClr val="bg1"/>
                </a:solidFill>
              </a:rPr>
              <a:t> і </a:t>
            </a:r>
            <a:r>
              <a:rPr lang="ru-RU" sz="1800" dirty="0" err="1">
                <a:solidFill>
                  <a:schemeClr val="bg1"/>
                </a:solidFill>
              </a:rPr>
              <a:t>професійний</a:t>
            </a:r>
            <a:r>
              <a:rPr lang="ru-RU" sz="1800" dirty="0">
                <a:solidFill>
                  <a:schemeClr val="bg1"/>
                </a:solidFill>
              </a:rPr>
              <a:t> спорт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Науковий</a:t>
            </a:r>
            <a:r>
              <a:rPr lang="ru-RU" sz="1800" dirty="0">
                <a:solidFill>
                  <a:schemeClr val="bg1"/>
                </a:solidFill>
              </a:rPr>
              <a:t> консультант – </a:t>
            </a:r>
            <a:r>
              <a:rPr lang="ru-RU" sz="1800" dirty="0" err="1">
                <a:solidFill>
                  <a:schemeClr val="bg1"/>
                </a:solidFill>
              </a:rPr>
              <a:t>Андрій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Юрійович</a:t>
            </a:r>
            <a:r>
              <a:rPr lang="ru-RU" sz="1800" dirty="0">
                <a:solidFill>
                  <a:schemeClr val="bg1"/>
                </a:solidFill>
              </a:rPr>
              <a:t> Дяченко, доктор наук з </a:t>
            </a:r>
            <a:r>
              <a:rPr lang="ru-RU" sz="1800" dirty="0" err="1">
                <a:solidFill>
                  <a:schemeClr val="bg1"/>
                </a:solidFill>
              </a:rPr>
              <a:t>фізичного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виховання</a:t>
            </a:r>
            <a:r>
              <a:rPr lang="ru-RU" sz="1800" dirty="0">
                <a:solidFill>
                  <a:schemeClr val="bg1"/>
                </a:solidFill>
              </a:rPr>
              <a:t> та спорту, </a:t>
            </a:r>
            <a:r>
              <a:rPr lang="ru-RU" sz="1800" dirty="0" err="1">
                <a:solidFill>
                  <a:schemeClr val="bg1"/>
                </a:solidFill>
              </a:rPr>
              <a:t>професор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завідувач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кафедри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водних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видів</a:t>
            </a:r>
            <a:r>
              <a:rPr lang="ru-RU" sz="1800" dirty="0">
                <a:solidFill>
                  <a:schemeClr val="bg1"/>
                </a:solidFill>
              </a:rPr>
              <a:t> спорту </a:t>
            </a:r>
            <a:r>
              <a:rPr lang="ru-RU" sz="1800" dirty="0" err="1">
                <a:solidFill>
                  <a:schemeClr val="bg1"/>
                </a:solidFill>
              </a:rPr>
              <a:t>Національного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університету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фізичного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виховання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і спорту </a:t>
            </a:r>
            <a:r>
              <a:rPr lang="ru-RU" sz="1800" dirty="0" err="1">
                <a:solidFill>
                  <a:schemeClr val="bg1"/>
                </a:solidFill>
              </a:rPr>
              <a:t>України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ru-RU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ахист</a:t>
            </a:r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докторської дисертації 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12" y="3774330"/>
            <a:ext cx="364502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400" b="1" dirty="0" err="1">
                <a:solidFill>
                  <a:schemeClr val="bg1"/>
                </a:solidFill>
              </a:rPr>
              <a:t>Дисципліни</a:t>
            </a:r>
            <a:r>
              <a:rPr lang="ru-RU" sz="3400" b="1" dirty="0">
                <a:solidFill>
                  <a:schemeClr val="bg1"/>
                </a:solidFill>
              </a:rPr>
              <a:t>, </a:t>
            </a:r>
            <a:r>
              <a:rPr lang="ru-RU" sz="3400" b="1" dirty="0" err="1">
                <a:solidFill>
                  <a:schemeClr val="bg1"/>
                </a:solidFill>
              </a:rPr>
              <a:t>які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викладаються</a:t>
            </a:r>
            <a:r>
              <a:rPr lang="ru-RU" sz="3400" b="1" dirty="0">
                <a:solidFill>
                  <a:schemeClr val="bg1"/>
                </a:solidFill>
              </a:rPr>
              <a:t>, </a:t>
            </a:r>
            <a:r>
              <a:rPr lang="ru-RU" sz="3400" dirty="0">
                <a:solidFill>
                  <a:schemeClr val="bg1"/>
                </a:solidFill>
              </a:rPr>
              <a:t>– </a:t>
            </a:r>
            <a:r>
              <a:rPr lang="ru-RU" sz="3400" dirty="0" err="1">
                <a:solidFill>
                  <a:schemeClr val="bg1"/>
                </a:solidFill>
              </a:rPr>
              <a:t>теорія</a:t>
            </a:r>
            <a:r>
              <a:rPr lang="ru-RU" sz="3400" dirty="0">
                <a:solidFill>
                  <a:schemeClr val="bg1"/>
                </a:solidFill>
              </a:rPr>
              <a:t> і </a:t>
            </a:r>
            <a:r>
              <a:rPr lang="ru-RU" sz="3400" dirty="0" smtClean="0">
                <a:solidFill>
                  <a:schemeClr val="bg1"/>
                </a:solidFill>
              </a:rPr>
              <a:t>методика </a:t>
            </a:r>
            <a:r>
              <a:rPr lang="ru-RU" sz="3400" dirty="0" err="1" smtClean="0">
                <a:solidFill>
                  <a:schemeClr val="bg1"/>
                </a:solidFill>
              </a:rPr>
              <a:t>фізичного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виховання</a:t>
            </a:r>
            <a:r>
              <a:rPr lang="ru-RU" sz="3400" dirty="0">
                <a:solidFill>
                  <a:schemeClr val="bg1"/>
                </a:solidFill>
              </a:rPr>
              <a:t>, </a:t>
            </a:r>
            <a:r>
              <a:rPr lang="ru-RU" sz="3400" dirty="0" err="1">
                <a:solidFill>
                  <a:schemeClr val="bg1"/>
                </a:solidFill>
              </a:rPr>
              <a:t>вступ</a:t>
            </a:r>
            <a:r>
              <a:rPr lang="ru-RU" sz="3400" dirty="0">
                <a:solidFill>
                  <a:schemeClr val="bg1"/>
                </a:solidFill>
              </a:rPr>
              <a:t> до </a:t>
            </a:r>
            <a:r>
              <a:rPr lang="ru-RU" sz="3400" dirty="0" err="1">
                <a:solidFill>
                  <a:schemeClr val="bg1"/>
                </a:solidFill>
              </a:rPr>
              <a:t>спеціальності</a:t>
            </a:r>
            <a:r>
              <a:rPr lang="ru-RU" sz="3400" dirty="0">
                <a:solidFill>
                  <a:schemeClr val="bg1"/>
                </a:solidFill>
              </a:rPr>
              <a:t>, </a:t>
            </a:r>
            <a:r>
              <a:rPr lang="ru-RU" sz="3400" dirty="0" err="1">
                <a:solidFill>
                  <a:schemeClr val="bg1"/>
                </a:solidFill>
              </a:rPr>
              <a:t>олімпійський</a:t>
            </a:r>
            <a:r>
              <a:rPr lang="ru-RU" sz="3400" dirty="0">
                <a:solidFill>
                  <a:schemeClr val="bg1"/>
                </a:solidFill>
              </a:rPr>
              <a:t> спорт, </a:t>
            </a:r>
            <a:r>
              <a:rPr lang="ru-RU" sz="3400" dirty="0" err="1">
                <a:solidFill>
                  <a:schemeClr val="bg1"/>
                </a:solidFill>
              </a:rPr>
              <a:t>професійний</a:t>
            </a:r>
            <a:r>
              <a:rPr lang="ru-RU" sz="3400" dirty="0">
                <a:solidFill>
                  <a:schemeClr val="bg1"/>
                </a:solidFill>
              </a:rPr>
              <a:t> спорт, </a:t>
            </a:r>
            <a:r>
              <a:rPr lang="ru-RU" sz="3400" dirty="0" err="1">
                <a:solidFill>
                  <a:schemeClr val="bg1"/>
                </a:solidFill>
              </a:rPr>
              <a:t>теорія</a:t>
            </a:r>
            <a:r>
              <a:rPr lang="ru-RU" sz="3400" dirty="0">
                <a:solidFill>
                  <a:schemeClr val="bg1"/>
                </a:solidFill>
              </a:rPr>
              <a:t> і методика спортивного </a:t>
            </a:r>
            <a:r>
              <a:rPr lang="ru-RU" sz="3400" dirty="0" err="1">
                <a:solidFill>
                  <a:schemeClr val="bg1"/>
                </a:solidFill>
              </a:rPr>
              <a:t>тренування</a:t>
            </a:r>
            <a:r>
              <a:rPr lang="ru-RU" sz="3400" dirty="0">
                <a:solidFill>
                  <a:schemeClr val="bg1"/>
                </a:solidFill>
              </a:rPr>
              <a:t>.  З </a:t>
            </a:r>
            <a:r>
              <a:rPr lang="ru-RU" sz="3400" dirty="0" err="1">
                <a:solidFill>
                  <a:schemeClr val="bg1"/>
                </a:solidFill>
              </a:rPr>
              <a:t>усіх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перелічених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дисциплін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розроблені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>
                <a:solidFill>
                  <a:schemeClr val="bg1"/>
                </a:solidFill>
              </a:rPr>
              <a:t>навчально-методичні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</a:rPr>
              <a:t>комплекси</a:t>
            </a:r>
            <a:r>
              <a:rPr lang="ru-RU" sz="3400" i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sz="4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Наукова</a:t>
            </a:r>
            <a:r>
              <a:rPr lang="ru-RU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робота</a:t>
            </a:r>
          </a:p>
          <a:p>
            <a:pPr marL="0" indent="0" algn="ctr">
              <a:buNone/>
            </a:pPr>
            <a:endParaRPr lang="ru-RU" sz="4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3300" dirty="0">
                <a:solidFill>
                  <a:schemeClr val="bg1"/>
                </a:solidFill>
              </a:rPr>
              <a:t>Коло </a:t>
            </a:r>
            <a:r>
              <a:rPr lang="ru-RU" sz="3300" dirty="0" err="1">
                <a:solidFill>
                  <a:schemeClr val="bg1"/>
                </a:solidFill>
              </a:rPr>
              <a:t>наукових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інтересів:удосконалення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управління</a:t>
            </a:r>
            <a:r>
              <a:rPr lang="ru-RU" sz="3300" dirty="0">
                <a:solidFill>
                  <a:schemeClr val="bg1"/>
                </a:solidFill>
              </a:rPr>
              <a:t> спортивною </a:t>
            </a:r>
            <a:r>
              <a:rPr lang="ru-RU" sz="3300" dirty="0" err="1">
                <a:solidFill>
                  <a:schemeClr val="bg1"/>
                </a:solidFill>
              </a:rPr>
              <a:t>підготовкою</a:t>
            </a:r>
            <a:r>
              <a:rPr lang="ru-RU" sz="3300" dirty="0">
                <a:solidFill>
                  <a:schemeClr val="bg1"/>
                </a:solidFill>
              </a:rPr>
              <a:t> в </a:t>
            </a:r>
            <a:r>
              <a:rPr lang="ru-RU" sz="3300" dirty="0" err="1">
                <a:solidFill>
                  <a:schemeClr val="bg1"/>
                </a:solidFill>
              </a:rPr>
              <a:t>боксі</a:t>
            </a:r>
            <a:r>
              <a:rPr lang="ru-RU" sz="3300" dirty="0">
                <a:solidFill>
                  <a:schemeClr val="bg1"/>
                </a:solidFill>
              </a:rPr>
              <a:t> з </a:t>
            </a:r>
            <a:r>
              <a:rPr lang="ru-RU" sz="3300" dirty="0" err="1">
                <a:solidFill>
                  <a:schemeClr val="bg1"/>
                </a:solidFill>
              </a:rPr>
              <a:t>урахуванням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сучасних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тенденцій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розвитку</a:t>
            </a:r>
            <a:r>
              <a:rPr lang="ru-RU" sz="3300" dirty="0">
                <a:solidFill>
                  <a:schemeClr val="bg1"/>
                </a:solidFill>
              </a:rPr>
              <a:t> виду </a:t>
            </a:r>
            <a:r>
              <a:rPr lang="ru-RU" sz="3300" dirty="0" err="1">
                <a:solidFill>
                  <a:schemeClr val="bg1"/>
                </a:solidFill>
              </a:rPr>
              <a:t>спорту.Видано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понад</a:t>
            </a:r>
            <a:r>
              <a:rPr lang="ru-RU" sz="3300" dirty="0">
                <a:solidFill>
                  <a:schemeClr val="bg1"/>
                </a:solidFill>
              </a:rPr>
              <a:t> 150 </a:t>
            </a:r>
            <a:r>
              <a:rPr lang="ru-RU" sz="3300" dirty="0" err="1">
                <a:solidFill>
                  <a:schemeClr val="bg1"/>
                </a:solidFill>
              </a:rPr>
              <a:t>наукових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публікацій</a:t>
            </a:r>
            <a:r>
              <a:rPr lang="ru-RU" sz="3300" b="1" dirty="0">
                <a:solidFill>
                  <a:schemeClr val="bg1"/>
                </a:solidFill>
              </a:rPr>
              <a:t>. </a:t>
            </a:r>
            <a:r>
              <a:rPr lang="ru-RU" sz="3300" dirty="0" err="1">
                <a:solidFill>
                  <a:schemeClr val="bg1"/>
                </a:solidFill>
              </a:rPr>
              <a:t>Наукова</a:t>
            </a:r>
            <a:r>
              <a:rPr lang="ru-RU" sz="3300" dirty="0">
                <a:solidFill>
                  <a:schemeClr val="bg1"/>
                </a:solidFill>
              </a:rPr>
              <a:t> школа «</a:t>
            </a:r>
            <a:r>
              <a:rPr lang="ru-RU" sz="3300" dirty="0" err="1">
                <a:solidFill>
                  <a:schemeClr val="bg1"/>
                </a:solidFill>
              </a:rPr>
              <a:t>Сучасні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проблеми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олімпійського</a:t>
            </a:r>
            <a:r>
              <a:rPr lang="ru-RU" sz="3300" dirty="0">
                <a:solidFill>
                  <a:schemeClr val="bg1"/>
                </a:solidFill>
              </a:rPr>
              <a:t> та </a:t>
            </a:r>
            <a:r>
              <a:rPr lang="ru-RU" sz="3300" dirty="0" err="1">
                <a:solidFill>
                  <a:schemeClr val="bg1"/>
                </a:solidFill>
              </a:rPr>
              <a:t>професійного</a:t>
            </a:r>
            <a:r>
              <a:rPr lang="ru-RU" sz="3300" dirty="0">
                <a:solidFill>
                  <a:schemeClr val="bg1"/>
                </a:solidFill>
              </a:rPr>
              <a:t> спорту». </a:t>
            </a:r>
            <a:r>
              <a:rPr lang="ru-RU" sz="3300" dirty="0" err="1">
                <a:solidFill>
                  <a:schemeClr val="bg1"/>
                </a:solidFill>
              </a:rPr>
              <a:t>Керівник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аспірантом</a:t>
            </a:r>
            <a:r>
              <a:rPr lang="ru-RU" sz="3300" dirty="0">
                <a:solidFill>
                  <a:schemeClr val="bg1"/>
                </a:solidFill>
              </a:rPr>
              <a:t> (</a:t>
            </a:r>
            <a:r>
              <a:rPr lang="ru-RU" sz="3300" dirty="0" err="1">
                <a:solidFill>
                  <a:schemeClr val="bg1"/>
                </a:solidFill>
              </a:rPr>
              <a:t>Донець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Олександр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Володимирович</a:t>
            </a:r>
            <a:r>
              <a:rPr lang="ru-RU" sz="3300" dirty="0">
                <a:solidFill>
                  <a:schemeClr val="bg1"/>
                </a:solidFill>
              </a:rPr>
              <a:t>) 2009-2013 </a:t>
            </a:r>
            <a:r>
              <a:rPr lang="ru-RU" sz="3300" dirty="0" err="1">
                <a:solidFill>
                  <a:schemeClr val="bg1"/>
                </a:solidFill>
              </a:rPr>
              <a:t>рр.Опонент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трьох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кандидатських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дисертаційних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досліджень</a:t>
            </a:r>
            <a:r>
              <a:rPr lang="ru-RU" sz="3300" dirty="0">
                <a:solidFill>
                  <a:schemeClr val="bg1"/>
                </a:solidFill>
              </a:rPr>
              <a:t>. </a:t>
            </a:r>
            <a:r>
              <a:rPr lang="ru-RU" sz="3300" dirty="0" err="1">
                <a:solidFill>
                  <a:schemeClr val="bg1"/>
                </a:solidFill>
              </a:rPr>
              <a:t>Керівник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курсових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робіт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студентів</a:t>
            </a:r>
            <a:r>
              <a:rPr lang="ru-RU" sz="3300" dirty="0">
                <a:solidFill>
                  <a:schemeClr val="bg1"/>
                </a:solidFill>
              </a:rPr>
              <a:t> факультету </a:t>
            </a:r>
            <a:r>
              <a:rPr lang="ru-RU" sz="3300" dirty="0" err="1">
                <a:solidFill>
                  <a:schemeClr val="bg1"/>
                </a:solidFill>
              </a:rPr>
              <a:t>фізичного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виховання</a:t>
            </a:r>
            <a:r>
              <a:rPr lang="ru-RU" sz="3300" dirty="0">
                <a:solidFill>
                  <a:schemeClr val="bg1"/>
                </a:solidFill>
              </a:rPr>
              <a:t> 4-5 </a:t>
            </a:r>
            <a:r>
              <a:rPr lang="ru-RU" sz="3300" dirty="0" err="1">
                <a:solidFill>
                  <a:schemeClr val="bg1"/>
                </a:solidFill>
              </a:rPr>
              <a:t>курсів</a:t>
            </a:r>
            <a:r>
              <a:rPr lang="ru-RU" sz="3300" dirty="0">
                <a:solidFill>
                  <a:schemeClr val="bg1"/>
                </a:solidFill>
              </a:rPr>
              <a:t>.</a:t>
            </a:r>
            <a:endParaRPr lang="ru-RU" sz="33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4200" b="1" dirty="0" smtClean="0"/>
          </a:p>
          <a:p>
            <a:pPr marL="0" indent="0" algn="just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 Навчальна і методична робота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4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r>
              <a:rPr lang="ru-RU" sz="1800" dirty="0" err="1"/>
              <a:t>Майстер</a:t>
            </a:r>
            <a:r>
              <a:rPr lang="ru-RU" sz="1800" dirty="0"/>
              <a:t> спорту СРСР з </a:t>
            </a:r>
            <a:r>
              <a:rPr lang="ru-RU" sz="1800" dirty="0" smtClean="0"/>
              <a:t>боксу,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 </a:t>
            </a:r>
            <a:r>
              <a:rPr lang="ru-RU" sz="1800" dirty="0" err="1"/>
              <a:t>Суддя</a:t>
            </a:r>
            <a:r>
              <a:rPr lang="ru-RU" sz="1800" dirty="0"/>
              <a:t> </a:t>
            </a:r>
            <a:r>
              <a:rPr lang="ru-RU" sz="1800" dirty="0" err="1"/>
              <a:t>міжнародної</a:t>
            </a:r>
            <a:r>
              <a:rPr lang="ru-RU" sz="1800" dirty="0"/>
              <a:t> </a:t>
            </a:r>
            <a:r>
              <a:rPr lang="ru-RU" sz="1800" dirty="0" err="1"/>
              <a:t>категорії</a:t>
            </a:r>
            <a:r>
              <a:rPr lang="ru-RU" sz="1800" dirty="0"/>
              <a:t> з боксу</a:t>
            </a:r>
            <a:r>
              <a:rPr lang="ru-RU" sz="1800" dirty="0" smtClean="0"/>
              <a:t>,</a:t>
            </a:r>
          </a:p>
          <a:p>
            <a:r>
              <a:rPr lang="ru-RU" sz="1800" dirty="0" err="1"/>
              <a:t>Організатор</a:t>
            </a:r>
            <a:r>
              <a:rPr lang="ru-RU" sz="1800" dirty="0"/>
              <a:t> і </a:t>
            </a:r>
            <a:r>
              <a:rPr lang="ru-RU" sz="1800" dirty="0" err="1"/>
              <a:t>головний</a:t>
            </a:r>
            <a:r>
              <a:rPr lang="ru-RU" sz="1800" dirty="0"/>
              <a:t> </a:t>
            </a:r>
            <a:r>
              <a:rPr lang="ru-RU" sz="1800" dirty="0" err="1"/>
              <a:t>суддя</a:t>
            </a:r>
            <a:r>
              <a:rPr lang="ru-RU" sz="1800" dirty="0"/>
              <a:t> </a:t>
            </a:r>
            <a:r>
              <a:rPr lang="ru-RU" sz="1800" dirty="0" err="1"/>
              <a:t>змагань</a:t>
            </a:r>
            <a:r>
              <a:rPr lang="ru-RU" sz="1800" dirty="0"/>
              <a:t> </a:t>
            </a:r>
            <a:r>
              <a:rPr lang="en-US" sz="1800" dirty="0"/>
              <a:t>V</a:t>
            </a:r>
            <a:r>
              <a:rPr lang="ru-RU" sz="1800" dirty="0"/>
              <a:t>І </a:t>
            </a:r>
            <a:r>
              <a:rPr lang="ru-RU" sz="1800" dirty="0" err="1"/>
              <a:t>літньої</a:t>
            </a:r>
            <a:r>
              <a:rPr lang="ru-RU" sz="1800" dirty="0"/>
              <a:t> </a:t>
            </a:r>
            <a:r>
              <a:rPr lang="ru-RU" sz="1800" dirty="0" err="1"/>
              <a:t>Універсіади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 з боксу </a:t>
            </a:r>
            <a:r>
              <a:rPr lang="ru-RU" sz="1800" dirty="0" err="1"/>
              <a:t>серед</a:t>
            </a:r>
            <a:r>
              <a:rPr lang="ru-RU" sz="1800" dirty="0"/>
              <a:t> ВНЗ ІІІ-І</a:t>
            </a:r>
            <a:r>
              <a:rPr lang="en-US" sz="1800" dirty="0"/>
              <a:t>V </a:t>
            </a:r>
            <a:r>
              <a:rPr lang="ru-RU" sz="1800" dirty="0" err="1"/>
              <a:t>рівнів</a:t>
            </a:r>
            <a:r>
              <a:rPr lang="ru-RU" sz="1800" dirty="0"/>
              <a:t> </a:t>
            </a:r>
            <a:r>
              <a:rPr lang="ru-RU" sz="1800" dirty="0" err="1"/>
              <a:t>акредитації</a:t>
            </a:r>
            <a:r>
              <a:rPr lang="ru-RU" sz="1800" dirty="0" smtClean="0"/>
              <a:t>,</a:t>
            </a:r>
          </a:p>
          <a:p>
            <a:r>
              <a:rPr lang="ru-RU" sz="1800" dirty="0" err="1"/>
              <a:t>Головний</a:t>
            </a:r>
            <a:r>
              <a:rPr lang="ru-RU" sz="1800" dirty="0"/>
              <a:t> тренер </a:t>
            </a:r>
            <a:r>
              <a:rPr lang="ru-RU" sz="1800" dirty="0" err="1"/>
              <a:t>команди</a:t>
            </a:r>
            <a:r>
              <a:rPr lang="ru-RU" sz="1800" dirty="0"/>
              <a:t> ПНПУ з боксу, яка </a:t>
            </a:r>
            <a:r>
              <a:rPr lang="ru-RU" sz="1800" dirty="0" err="1"/>
              <a:t>посіла</a:t>
            </a:r>
            <a:r>
              <a:rPr lang="ru-RU" sz="1800" dirty="0"/>
              <a:t> І-е </a:t>
            </a:r>
            <a:r>
              <a:rPr lang="ru-RU" sz="1800" dirty="0" err="1"/>
              <a:t>загальнокомандне</a:t>
            </a:r>
            <a:r>
              <a:rPr lang="ru-RU" sz="1800" dirty="0"/>
              <a:t> </a:t>
            </a:r>
            <a:r>
              <a:rPr lang="ru-RU" sz="1800" dirty="0" err="1"/>
              <a:t>місце</a:t>
            </a:r>
            <a:r>
              <a:rPr lang="ru-RU" sz="1800" dirty="0"/>
              <a:t> у </a:t>
            </a:r>
            <a:r>
              <a:rPr lang="en-US" sz="1800" dirty="0"/>
              <a:t>V</a:t>
            </a:r>
            <a:r>
              <a:rPr lang="ru-RU" sz="1800" dirty="0"/>
              <a:t>І </a:t>
            </a:r>
            <a:r>
              <a:rPr lang="ru-RU" sz="1800" dirty="0" err="1"/>
              <a:t>літній</a:t>
            </a:r>
            <a:r>
              <a:rPr lang="ru-RU" sz="1800" dirty="0"/>
              <a:t> </a:t>
            </a:r>
            <a:r>
              <a:rPr lang="ru-RU" sz="1800" dirty="0" err="1"/>
              <a:t>Універсіаді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 з боксу </a:t>
            </a:r>
            <a:r>
              <a:rPr lang="ru-RU" sz="1800" dirty="0" err="1"/>
              <a:t>серед</a:t>
            </a:r>
            <a:r>
              <a:rPr lang="ru-RU" sz="1800" dirty="0"/>
              <a:t> ВНЗ ІІІ-І</a:t>
            </a:r>
            <a:r>
              <a:rPr lang="en-US" sz="1800" dirty="0"/>
              <a:t>V </a:t>
            </a:r>
            <a:r>
              <a:rPr lang="ru-RU" sz="1800" dirty="0" err="1"/>
              <a:t>рівнів</a:t>
            </a:r>
            <a:r>
              <a:rPr lang="ru-RU" sz="1800" dirty="0"/>
              <a:t> </a:t>
            </a:r>
            <a:r>
              <a:rPr lang="ru-RU" sz="1800" dirty="0" err="1"/>
              <a:t>акредитації</a:t>
            </a:r>
            <a:r>
              <a:rPr lang="ru-RU" dirty="0" smtClean="0"/>
              <a:t>,</a:t>
            </a:r>
          </a:p>
          <a:p>
            <a:r>
              <a:rPr lang="ru-RU" sz="1900" dirty="0" err="1"/>
              <a:t>Обслуговував</a:t>
            </a:r>
            <a:r>
              <a:rPr lang="ru-RU" sz="1900" dirty="0"/>
              <a:t>  у </a:t>
            </a:r>
            <a:r>
              <a:rPr lang="ru-RU" sz="1900" dirty="0" err="1"/>
              <a:t>якості</a:t>
            </a:r>
            <a:r>
              <a:rPr lang="ru-RU" sz="1900" dirty="0"/>
              <a:t> </a:t>
            </a:r>
            <a:r>
              <a:rPr lang="ru-RU" sz="1900" dirty="0" err="1"/>
              <a:t>рефері</a:t>
            </a:r>
            <a:r>
              <a:rPr lang="ru-RU" sz="1900" dirty="0"/>
              <a:t> </a:t>
            </a:r>
            <a:r>
              <a:rPr lang="ru-RU" sz="1900" dirty="0" err="1"/>
              <a:t>чемпіонати</a:t>
            </a:r>
            <a:r>
              <a:rPr lang="ru-RU" sz="1900" dirty="0"/>
              <a:t> </a:t>
            </a:r>
            <a:r>
              <a:rPr lang="ru-RU" sz="1900" dirty="0" err="1"/>
              <a:t>світу</a:t>
            </a:r>
            <a:r>
              <a:rPr lang="ru-RU" sz="1900" dirty="0"/>
              <a:t> </a:t>
            </a:r>
            <a:r>
              <a:rPr lang="ru-RU" sz="1900" dirty="0" err="1"/>
              <a:t>серед</a:t>
            </a:r>
            <a:r>
              <a:rPr lang="ru-RU" sz="1900" dirty="0"/>
              <a:t> </a:t>
            </a:r>
            <a:r>
              <a:rPr lang="ru-RU" sz="1900" dirty="0" err="1"/>
              <a:t>військовослужбовців</a:t>
            </a:r>
            <a:r>
              <a:rPr lang="ru-RU" sz="1900" dirty="0"/>
              <a:t> (</a:t>
            </a:r>
            <a:r>
              <a:rPr lang="ru-RU" sz="1900" dirty="0" err="1"/>
              <a:t>Ірландія</a:t>
            </a:r>
            <a:r>
              <a:rPr lang="ru-RU" sz="1900" dirty="0"/>
              <a:t> 2002 р.) та  </a:t>
            </a:r>
            <a:r>
              <a:rPr lang="ru-RU" sz="1900" dirty="0" err="1"/>
              <a:t>серед</a:t>
            </a:r>
            <a:r>
              <a:rPr lang="ru-RU" sz="1900" dirty="0"/>
              <a:t> </a:t>
            </a:r>
            <a:r>
              <a:rPr lang="ru-RU" sz="1900" dirty="0" err="1"/>
              <a:t>студентів</a:t>
            </a:r>
            <a:r>
              <a:rPr lang="ru-RU" sz="1900" dirty="0"/>
              <a:t> (</a:t>
            </a:r>
            <a:r>
              <a:rPr lang="ru-RU" sz="1900" dirty="0" err="1"/>
              <a:t>Туреччина</a:t>
            </a:r>
            <a:r>
              <a:rPr lang="ru-RU" sz="1900" dirty="0"/>
              <a:t> 2005 р.)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Творча і спортивна діяльність, </a:t>
            </a:r>
            <a:r>
              <a:rPr lang="ru-RU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здобутки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2718444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86" y="2060848"/>
            <a:ext cx="54299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Президент </a:t>
            </a:r>
            <a:r>
              <a:rPr lang="ru-RU" sz="3200" dirty="0" err="1">
                <a:solidFill>
                  <a:schemeClr val="bg1"/>
                </a:solidFill>
              </a:rPr>
              <a:t>федерації</a:t>
            </a:r>
            <a:r>
              <a:rPr lang="ru-RU" sz="3200" dirty="0">
                <a:solidFill>
                  <a:schemeClr val="bg1"/>
                </a:solidFill>
              </a:rPr>
              <a:t> боксу м. </a:t>
            </a:r>
            <a:r>
              <a:rPr lang="ru-RU" sz="3200" dirty="0" err="1">
                <a:solidFill>
                  <a:schemeClr val="bg1"/>
                </a:solidFill>
              </a:rPr>
              <a:t>Полтави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Організаційна робота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72728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155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Constantia</vt:lpstr>
      <vt:lpstr>Wingdings 2</vt:lpstr>
      <vt:lpstr>Бумажная</vt:lpstr>
      <vt:lpstr>                           ПОРТФОЛІО  КІПРИЧ Сергій Володимирович доцент  кафедри теорії й методики фізичного виховання, адаптивної та масової фізичної культури, кандидат педагогічних наук </vt:lpstr>
      <vt:lpstr>Трудова і професійна діяльність</vt:lpstr>
      <vt:lpstr>Презентация PowerPoint</vt:lpstr>
      <vt:lpstr>Захист докторської дисертації  </vt:lpstr>
      <vt:lpstr> Навчальна і методична робота </vt:lpstr>
      <vt:lpstr>Творча і спортивна діяльність, здобутки</vt:lpstr>
      <vt:lpstr>Організаційна робота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КІПРИЧ Сергій Володимирович Доцент  кафедри теорії й методики фізичного виховання, адаптивної та масової фізичної культури</dc:title>
  <dc:creator>Юля Бондаренко</dc:creator>
  <cp:lastModifiedBy>Пользователь Windows</cp:lastModifiedBy>
  <cp:revision>11</cp:revision>
  <dcterms:created xsi:type="dcterms:W3CDTF">2020-02-12T13:47:13Z</dcterms:created>
  <dcterms:modified xsi:type="dcterms:W3CDTF">2020-02-19T07:27:23Z</dcterms:modified>
</cp:coreProperties>
</file>