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83" r:id="rId4"/>
    <p:sldId id="294" r:id="rId5"/>
    <p:sldId id="279" r:id="rId6"/>
    <p:sldId id="309" r:id="rId7"/>
    <p:sldId id="305" r:id="rId8"/>
    <p:sldId id="304" r:id="rId9"/>
    <p:sldId id="278" r:id="rId10"/>
    <p:sldId id="257" r:id="rId11"/>
    <p:sldId id="300" r:id="rId12"/>
    <p:sldId id="307" r:id="rId13"/>
    <p:sldId id="258" r:id="rId14"/>
    <p:sldId id="303" r:id="rId15"/>
    <p:sldId id="259" r:id="rId16"/>
    <p:sldId id="282" r:id="rId17"/>
    <p:sldId id="306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5AD86-1D21-41A6-BE74-ADE83C53BB81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1CE13-28E8-42ED-94C1-5A9DB5DE7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63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6750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1CE13-28E8-42ED-94C1-5A9DB5DE76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37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28B7-4CFF-4ABF-BD9F-F06AC16DBD03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B0B8-7513-4A0A-A268-3DF670049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46E6-511E-464D-A371-5D8879BAF298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689A-2D04-494D-B58E-E7363EEBC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C796-55B4-428C-8705-E72FD1D76C58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7957-7387-4DE2-AE0F-D267F441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ECA3-94C0-4729-A88A-C433A9075503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08E2-20D3-4CAD-9F4E-8C8A50783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B5E1-6F8E-4E7A-B9E0-CC3E287134F6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A115-E534-4470-B41E-C64BA389C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7313-7A50-4304-BDBB-9E13100D008A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DD35-F92A-470B-A3BB-26CBFA37A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005B-5312-4378-AE42-A0C7985563D1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FFB4-0CBA-44EB-8615-E6975618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6DDF-78A8-4FAB-A42F-42D1AAB07389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1D7B-66FE-4178-ACF3-4737F32E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C0D6-3422-4DEA-8A36-BCD16C423964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2159-46F6-4D9B-887E-8A9D061D2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A5AE-4410-4C77-A8E1-08AB6714F632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8F01-D5AD-4699-A4F5-46680B92D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1554-C41A-40BE-8D30-74EBB358BD46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7F04-7CC1-4232-91B8-EEB904D9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DF6BF9-4A20-45CE-9959-7C73164A9CA3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BC4C9-67E5-4DC6-9953-995847877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48245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Науково-педагогічна діяльність  кафедри </a:t>
            </a:r>
            <a:r>
              <a:rPr lang="uk-UA" b="0" i="1" dirty="0" smtClean="0">
                <a:solidFill>
                  <a:srgbClr val="FFFF00"/>
                </a:solidFill>
              </a:rPr>
              <a:t>медико-біологічних дисциплін і фізичного виховання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C000"/>
                </a:solidFill>
              </a:rPr>
              <a:t>за 2019 рік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Scopus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21037"/>
            <a:ext cx="3274255" cy="44338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192" y="1920875"/>
            <a:ext cx="318861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             </a:t>
            </a:r>
            <a:r>
              <a:rPr lang="uk-UA" dirty="0" smtClean="0">
                <a:solidFill>
                  <a:srgbClr val="00B050"/>
                </a:solidFill>
              </a:rPr>
              <a:t>І</a:t>
            </a:r>
            <a:r>
              <a:rPr lang="en-US" dirty="0" err="1" smtClean="0">
                <a:solidFill>
                  <a:srgbClr val="00B050"/>
                </a:solidFill>
              </a:rPr>
              <a:t>nde</a:t>
            </a:r>
            <a:r>
              <a:rPr lang="ru-RU" dirty="0" err="1" smtClean="0">
                <a:solidFill>
                  <a:srgbClr val="00B050"/>
                </a:solidFill>
              </a:rPr>
              <a:t>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Copernicus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  <p:pic>
        <p:nvPicPr>
          <p:cNvPr id="7" name="Объект 6" descr="Изображение выглядит как еда&#10;&#10;Автоматически созданное опис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219" y="1920875"/>
            <a:ext cx="3134561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uk-UA" dirty="0" smtClean="0">
                <a:solidFill>
                  <a:srgbClr val="00B050"/>
                </a:solidFill>
              </a:rPr>
              <a:t>Фахові видання за профілем кафедри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561" y="1988840"/>
            <a:ext cx="3260877" cy="4433888"/>
          </a:xfrm>
        </p:spPr>
      </p:pic>
    </p:spTree>
    <p:extLst>
      <p:ext uri="{BB962C8B-B14F-4D97-AF65-F5344CB8AC3E}">
        <p14:creationId xmlns:p14="http://schemas.microsoft.com/office/powerpoint/2010/main" xmlns="" val="38778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B050"/>
                </a:solidFill>
              </a:rPr>
              <a:t>Сертифікати Міжнародних конференцій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700" y="1988840"/>
            <a:ext cx="5400600" cy="405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rgbClr val="00B050"/>
                </a:solidFill>
              </a:rPr>
              <a:t>Участь у Міжнародних та Всеукраїнських конференціях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59" y="1988840"/>
            <a:ext cx="2335860" cy="33843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517" y="1963317"/>
            <a:ext cx="2312393" cy="3409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908" y="1945149"/>
            <a:ext cx="2547765" cy="3400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У 2019  році викладач кафедри Донець О.В. пройшов  закордонне стажування</a:t>
            </a:r>
            <a:r>
              <a:rPr lang="en-US" sz="2800" dirty="0" smtClean="0"/>
              <a:t> </a:t>
            </a:r>
            <a:r>
              <a:rPr lang="uk-UA" sz="2800" dirty="0" smtClean="0"/>
              <a:t>в місті Варшава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060848"/>
            <a:ext cx="5976664" cy="4181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22527"/>
            <a:ext cx="8229600" cy="6701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         Студентська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800" dirty="0" smtClean="0"/>
              <a:t>На кафедрі працює науковий гурток “Педагог” (керівник </a:t>
            </a:r>
            <a:r>
              <a:rPr lang="uk-UA" sz="2800" dirty="0" err="1" smtClean="0"/>
              <a:t>Согоконь</a:t>
            </a:r>
            <a:r>
              <a:rPr lang="uk-UA" sz="2800" dirty="0" smtClean="0"/>
              <a:t> О.А.)</a:t>
            </a:r>
          </a:p>
          <a:p>
            <a:pPr algn="just"/>
            <a:r>
              <a:rPr lang="uk-UA" sz="2800" dirty="0"/>
              <a:t>На кафедрі працює 4 проблемні групи:</a:t>
            </a:r>
          </a:p>
          <a:p>
            <a:pPr marL="0" indent="0" algn="just">
              <a:buNone/>
            </a:pPr>
            <a:r>
              <a:rPr lang="uk-UA" sz="2800" dirty="0"/>
              <a:t>1. Квак О.В. </a:t>
            </a:r>
            <a:r>
              <a:rPr lang="uk-UA" sz="2800" dirty="0" smtClean="0"/>
              <a:t>“</a:t>
            </a:r>
            <a:r>
              <a:rPr lang="uk-UA" sz="2800" dirty="0"/>
              <a:t>Новітні форми роботи з предметів медико-біологічного циклу</a:t>
            </a:r>
            <a:r>
              <a:rPr lang="uk-UA" sz="2800" dirty="0" smtClean="0"/>
              <a:t>”;</a:t>
            </a:r>
            <a:endParaRPr lang="uk-UA" sz="2800" dirty="0"/>
          </a:p>
          <a:p>
            <a:pPr marL="0" indent="0" algn="just">
              <a:buNone/>
            </a:pPr>
            <a:r>
              <a:rPr lang="uk-UA" sz="2800" dirty="0" smtClean="0"/>
              <a:t>2</a:t>
            </a:r>
            <a:r>
              <a:rPr lang="uk-UA" sz="2800" dirty="0"/>
              <a:t>. </a:t>
            </a:r>
            <a:r>
              <a:rPr lang="uk-UA" sz="2800" dirty="0" smtClean="0"/>
              <a:t>Мироненко С.Г. “</a:t>
            </a:r>
            <a:r>
              <a:rPr lang="uk-UA" sz="2800" dirty="0"/>
              <a:t>Актуальні проблеми </a:t>
            </a:r>
            <a:r>
              <a:rPr lang="uk-UA" sz="2800" dirty="0" err="1"/>
              <a:t>оздоровчо</a:t>
            </a:r>
            <a:r>
              <a:rPr lang="uk-UA" sz="2800" dirty="0"/>
              <a:t>-реабілітаційних систем при різноманітних патологічних станах здоров’я</a:t>
            </a:r>
            <a:r>
              <a:rPr lang="uk-UA" sz="2800" dirty="0" smtClean="0"/>
              <a:t>”;</a:t>
            </a:r>
            <a:endParaRPr lang="uk-UA" sz="2800" dirty="0"/>
          </a:p>
          <a:p>
            <a:pPr marL="0" indent="0" algn="just">
              <a:buNone/>
            </a:pPr>
            <a:r>
              <a:rPr lang="uk-UA" sz="2800" dirty="0"/>
              <a:t>3. </a:t>
            </a:r>
            <a:r>
              <a:rPr lang="uk-UA" sz="2800" dirty="0" err="1"/>
              <a:t>Шапаренко</a:t>
            </a:r>
            <a:r>
              <a:rPr lang="uk-UA" sz="2800" dirty="0"/>
              <a:t> І.Є. “Актуальні проблеми фізіології рухової діяльності”;</a:t>
            </a:r>
          </a:p>
          <a:p>
            <a:pPr marL="0" indent="0" algn="just">
              <a:buNone/>
            </a:pPr>
            <a:r>
              <a:rPr lang="uk-UA" sz="2800" dirty="0"/>
              <a:t>4. </a:t>
            </a:r>
            <a:r>
              <a:rPr lang="uk-UA" sz="2800" dirty="0" err="1"/>
              <a:t>Согоконь</a:t>
            </a:r>
            <a:r>
              <a:rPr lang="uk-UA" sz="2800" dirty="0"/>
              <a:t> О.А. </a:t>
            </a:r>
            <a:r>
              <a:rPr lang="uk-UA" sz="2800" dirty="0" smtClean="0"/>
              <a:t>“</a:t>
            </a:r>
            <a:r>
              <a:rPr lang="uk-UA" sz="2800" dirty="0"/>
              <a:t>Інноваційні форми роботи з фізичного виховання</a:t>
            </a:r>
            <a:r>
              <a:rPr lang="uk-UA" sz="2800" dirty="0" smtClean="0"/>
              <a:t>”;</a:t>
            </a:r>
            <a:endParaRPr lang="uk-UA" sz="2800" dirty="0"/>
          </a:p>
          <a:p>
            <a:pPr algn="just">
              <a:buNone/>
            </a:pPr>
            <a:endParaRPr lang="ru-RU" sz="2800" dirty="0"/>
          </a:p>
          <a:p>
            <a:pPr algn="ctr"/>
            <a:endParaRPr lang="uk-U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         Студентська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19747"/>
            <a:ext cx="8435280" cy="523825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uk-UA" sz="3600" dirty="0" smtClean="0"/>
          </a:p>
          <a:p>
            <a:pPr marL="0" indent="0" algn="ctr">
              <a:buNone/>
            </a:pPr>
            <a:r>
              <a:rPr lang="uk-UA" sz="3600" dirty="0" smtClean="0"/>
              <a:t>Кількість студентських публікацій, підготовлених за допомогою викладачів кафедри - 9, </a:t>
            </a:r>
          </a:p>
          <a:p>
            <a:pPr marL="0" indent="0" algn="ctr">
              <a:buNone/>
            </a:pPr>
            <a:r>
              <a:rPr lang="uk-UA" sz="3600" dirty="0" smtClean="0"/>
              <a:t>кількість  студентських публікацій у співавторстві з викладачами - 3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462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Рейтингова оцінка викладачів кафедри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</a:t>
            </a:r>
            <a:r>
              <a:rPr lang="uk-UA" sz="2000" dirty="0" err="1" smtClean="0"/>
              <a:t>Хоменко</a:t>
            </a:r>
            <a:r>
              <a:rPr lang="uk-UA" sz="2000" dirty="0" smtClean="0"/>
              <a:t> П.В. – </a:t>
            </a:r>
            <a:r>
              <a:rPr lang="uk-UA" sz="2000" dirty="0" smtClean="0">
                <a:latin typeface="+mj-lt"/>
              </a:rPr>
              <a:t> 291 б.</a:t>
            </a:r>
          </a:p>
          <a:p>
            <a:r>
              <a:rPr lang="uk-UA" sz="2000" dirty="0" smtClean="0">
                <a:latin typeface="+mj-lt"/>
              </a:rPr>
              <a:t>2. </a:t>
            </a:r>
            <a:r>
              <a:rPr lang="uk-UA" sz="2000" dirty="0" smtClean="0"/>
              <a:t> </a:t>
            </a:r>
            <a:r>
              <a:rPr lang="uk-UA" sz="2000" dirty="0"/>
              <a:t>Квак О.В. – </a:t>
            </a:r>
            <a:r>
              <a:rPr lang="uk-UA" sz="2000" dirty="0" smtClean="0"/>
              <a:t> 96 </a:t>
            </a:r>
            <a:r>
              <a:rPr lang="uk-UA" sz="2000" dirty="0"/>
              <a:t>б. </a:t>
            </a:r>
            <a:endParaRPr lang="uk-UA" sz="2000" dirty="0" smtClean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3. </a:t>
            </a:r>
            <a:r>
              <a:rPr lang="uk-UA" sz="2000" dirty="0" err="1" smtClean="0">
                <a:latin typeface="+mj-lt"/>
              </a:rPr>
              <a:t>Денисовець</a:t>
            </a:r>
            <a:r>
              <a:rPr lang="uk-UA" sz="2000" dirty="0" smtClean="0">
                <a:latin typeface="+mj-lt"/>
              </a:rPr>
              <a:t> Т.М. –  639 б. </a:t>
            </a:r>
          </a:p>
          <a:p>
            <a:r>
              <a:rPr lang="uk-UA" sz="2000" dirty="0" smtClean="0">
                <a:latin typeface="+mj-lt"/>
              </a:rPr>
              <a:t>4. </a:t>
            </a:r>
            <a:r>
              <a:rPr lang="uk-UA" sz="2000" dirty="0" err="1" smtClean="0">
                <a:latin typeface="+mj-lt"/>
              </a:rPr>
              <a:t>Согоконь</a:t>
            </a:r>
            <a:r>
              <a:rPr lang="uk-UA" sz="2000" dirty="0" smtClean="0">
                <a:latin typeface="+mj-lt"/>
              </a:rPr>
              <a:t> О.А. – 399 б. </a:t>
            </a:r>
          </a:p>
          <a:p>
            <a:r>
              <a:rPr lang="uk-UA" sz="2000" dirty="0" smtClean="0">
                <a:latin typeface="+mj-lt"/>
              </a:rPr>
              <a:t>5. Мироненко С.Г. –  133 б. </a:t>
            </a:r>
          </a:p>
          <a:p>
            <a:r>
              <a:rPr lang="uk-UA" sz="2000" dirty="0" smtClean="0">
                <a:latin typeface="+mj-lt"/>
              </a:rPr>
              <a:t>6. Донець О.В. –  432 б. </a:t>
            </a:r>
          </a:p>
          <a:p>
            <a:r>
              <a:rPr lang="uk-UA" sz="2000" dirty="0" smtClean="0">
                <a:latin typeface="+mj-lt"/>
              </a:rPr>
              <a:t>7. </a:t>
            </a:r>
            <a:r>
              <a:rPr lang="uk-UA" sz="2000" dirty="0" err="1" smtClean="0">
                <a:latin typeface="+mj-lt"/>
              </a:rPr>
              <a:t>Шапаренко</a:t>
            </a:r>
            <a:r>
              <a:rPr lang="uk-UA" sz="2000" dirty="0" smtClean="0">
                <a:latin typeface="+mj-lt"/>
              </a:rPr>
              <a:t> І.Є. –  213 б. </a:t>
            </a:r>
          </a:p>
          <a:p>
            <a:r>
              <a:rPr lang="uk-UA" sz="2000" dirty="0" smtClean="0">
                <a:latin typeface="+mj-lt"/>
              </a:rPr>
              <a:t>8. Остапова О.О. –  </a:t>
            </a:r>
            <a:r>
              <a:rPr lang="uk-UA" sz="2000" dirty="0" smtClean="0">
                <a:latin typeface="+mj-lt"/>
              </a:rPr>
              <a:t>267 </a:t>
            </a:r>
            <a:r>
              <a:rPr lang="uk-UA" sz="2000" dirty="0" smtClean="0">
                <a:latin typeface="+mj-lt"/>
              </a:rPr>
              <a:t>б .</a:t>
            </a:r>
          </a:p>
          <a:p>
            <a:r>
              <a:rPr lang="uk-UA" sz="2000" dirty="0" smtClean="0">
                <a:latin typeface="+mj-lt"/>
              </a:rPr>
              <a:t>9. </a:t>
            </a:r>
            <a:r>
              <a:rPr lang="uk-UA" sz="2000" dirty="0" err="1" smtClean="0">
                <a:latin typeface="+mj-lt"/>
              </a:rPr>
              <a:t>Гогоць</a:t>
            </a:r>
            <a:r>
              <a:rPr lang="uk-UA" sz="2000" dirty="0" smtClean="0">
                <a:latin typeface="+mj-lt"/>
              </a:rPr>
              <a:t> В.Д. –  30 б. </a:t>
            </a:r>
          </a:p>
          <a:p>
            <a:pPr>
              <a:buNone/>
            </a:pPr>
            <a:r>
              <a:rPr lang="uk-UA" sz="2000" dirty="0" smtClean="0">
                <a:latin typeface="+mj-lt"/>
              </a:rPr>
              <a:t>Середній бал кафедри </a:t>
            </a:r>
            <a:r>
              <a:rPr lang="uk-UA" sz="2000" smtClean="0">
                <a:latin typeface="+mj-lt"/>
              </a:rPr>
              <a:t>–  </a:t>
            </a:r>
            <a:r>
              <a:rPr lang="uk-UA" sz="2000" smtClean="0">
                <a:latin typeface="+mj-lt"/>
              </a:rPr>
              <a:t>2473 </a:t>
            </a:r>
            <a:r>
              <a:rPr lang="uk-UA" sz="2000" dirty="0" smtClean="0">
                <a:latin typeface="+mj-lt"/>
              </a:rPr>
              <a:t>б.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</a:t>
            </a:r>
          </a:p>
          <a:p>
            <a:endParaRPr lang="uk-UA" dirty="0" smtClean="0"/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sz="4400" dirty="0" smtClean="0"/>
              <a:t>       Дякую за увагу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3681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C000"/>
                </a:solidFill>
              </a:rPr>
              <a:t>Кафедра </a:t>
            </a:r>
            <a:r>
              <a:rPr lang="uk-UA" sz="4000" dirty="0" err="1" smtClean="0">
                <a:solidFill>
                  <a:srgbClr val="FFC000"/>
                </a:solidFill>
              </a:rPr>
              <a:t>медико-біологічних</a:t>
            </a:r>
            <a:r>
              <a:rPr lang="uk-UA" sz="4000" dirty="0" smtClean="0">
                <a:solidFill>
                  <a:srgbClr val="FFC000"/>
                </a:solidFill>
              </a:rPr>
              <a:t> дисциплін і фізичного виховання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928803"/>
            <a:ext cx="72152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1476375" y="549275"/>
            <a:ext cx="6030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600" b="1">
                <a:solidFill>
                  <a:srgbClr val="FFFF00"/>
                </a:solidFill>
              </a:rPr>
              <a:t>Кадровий склад кафедри</a:t>
            </a:r>
            <a:endParaRPr lang="uk-UA" sz="360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468444"/>
              </p:ext>
            </p:extLst>
          </p:nvPr>
        </p:nvGraphicFramePr>
        <p:xfrm>
          <a:off x="611561" y="1340766"/>
          <a:ext cx="7704857" cy="3816425"/>
        </p:xfrm>
        <a:graphic>
          <a:graphicData uri="http://schemas.openxmlformats.org/drawingml/2006/table">
            <a:tbl>
              <a:tblPr/>
              <a:tblGrid>
                <a:gridCol w="504055"/>
                <a:gridCol w="407272"/>
                <a:gridCol w="447378"/>
                <a:gridCol w="463949"/>
                <a:gridCol w="463949"/>
                <a:gridCol w="405955"/>
                <a:gridCol w="405955"/>
                <a:gridCol w="501886"/>
                <a:gridCol w="276885"/>
                <a:gridCol w="372816"/>
                <a:gridCol w="430809"/>
                <a:gridCol w="430809"/>
                <a:gridCol w="414240"/>
                <a:gridCol w="397669"/>
                <a:gridCol w="397669"/>
                <a:gridCol w="389385"/>
                <a:gridCol w="497088"/>
                <a:gridCol w="497088"/>
              </a:tblGrid>
              <a:tr h="1414568">
                <a:tc rowSpan="2">
                  <a:txBody>
                    <a:bodyPr/>
                    <a:lstStyle/>
                    <a:p>
                      <a:pPr rtl="0"/>
                      <a:r>
                        <a:rPr lang="uk-UA" sz="1400" noProof="0" dirty="0" smtClean="0">
                          <a:latin typeface="Georgia" pitchFamily="18" charset="0"/>
                        </a:rPr>
                        <a:t>Загальна к-ть ставок</a:t>
                      </a:r>
                      <a:endParaRPr lang="uk-UA" sz="14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Заг. к-ть викладачів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Штатні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Внутрішні</a:t>
                      </a:r>
                    </a:p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сумісники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Зовнішні сумісники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Доктори наук, професори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Кандидати наук, доценти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Усього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8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Усього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К-ть ставок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Усього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К-ть ставок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Усього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dirty="0" smtClean="0">
                          <a:latin typeface="Georgia" pitchFamily="18" charset="0"/>
                        </a:rPr>
                        <a:t>К-ть ставок</a:t>
                      </a:r>
                      <a:endParaRPr lang="uk-UA" sz="14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Усього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Штатні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Внутрішні сумісники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Зовнішні сумісники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Усього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Штатні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Внутрішні сумісники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Зовнішні сумісники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smtClean="0">
                          <a:latin typeface="Georgia" pitchFamily="18" charset="0"/>
                        </a:rPr>
                        <a:t>З наук. ст., вченим зв.</a:t>
                      </a:r>
                      <a:endParaRPr lang="uk-UA" sz="1400" noProof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400" noProof="0" dirty="0" smtClean="0">
                          <a:latin typeface="Georgia" pitchFamily="18" charset="0"/>
                        </a:rPr>
                        <a:t>Без наук. ст., вченого зв.</a:t>
                      </a:r>
                      <a:endParaRPr lang="uk-UA" sz="14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4"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+mj-lt"/>
                        </a:rPr>
                        <a:t>8,</a:t>
                      </a:r>
                      <a:r>
                        <a:rPr lang="en-US" sz="1600" noProof="0" dirty="0" smtClean="0">
                          <a:latin typeface="+mj-lt"/>
                        </a:rPr>
                        <a:t>6</a:t>
                      </a:r>
                      <a:endParaRPr lang="uk-UA" sz="1600" noProof="0" dirty="0">
                        <a:latin typeface="+mj-lt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9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9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+mj-lt"/>
                        </a:rPr>
                        <a:t>8,</a:t>
                      </a:r>
                      <a:r>
                        <a:rPr lang="en-US" sz="1600" noProof="0" dirty="0" smtClean="0">
                          <a:latin typeface="+mj-lt"/>
                        </a:rPr>
                        <a:t>6</a:t>
                      </a:r>
                      <a:endParaRPr lang="uk-UA" sz="1600" noProof="0" dirty="0">
                        <a:latin typeface="+mj-lt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1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1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>
                          <a:latin typeface="Georgia" pitchFamily="18" charset="0"/>
                        </a:rPr>
                        <a:t>-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>
                          <a:latin typeface="Georgia" pitchFamily="18" charset="0"/>
                        </a:rPr>
                        <a:t>-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1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>
                          <a:latin typeface="Georgia" pitchFamily="18" charset="0"/>
                        </a:rPr>
                        <a:t>1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>
                          <a:latin typeface="Georgia" pitchFamily="18" charset="0"/>
                        </a:rPr>
                        <a:t>1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noProof="0" dirty="0" smtClean="0">
                          <a:latin typeface="Georgia" pitchFamily="18" charset="0"/>
                        </a:rPr>
                        <a:t>-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6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6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smtClean="0">
                          <a:latin typeface="Georgia" pitchFamily="18" charset="0"/>
                        </a:rPr>
                        <a:t>-</a:t>
                      </a:r>
                      <a:endParaRPr lang="uk-UA" sz="1600" noProof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smtClean="0">
                          <a:latin typeface="Georgia" pitchFamily="18" charset="0"/>
                        </a:rPr>
                        <a:t>-</a:t>
                      </a:r>
                      <a:endParaRPr lang="uk-UA" sz="1600" noProof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7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1600" noProof="0" dirty="0" smtClean="0">
                          <a:latin typeface="Georgia" pitchFamily="18" charset="0"/>
                        </a:rPr>
                        <a:t>2</a:t>
                      </a:r>
                      <a:endParaRPr lang="uk-UA" sz="1600" noProof="0" dirty="0">
                        <a:latin typeface="Georgia" pitchFamily="18" charset="0"/>
                      </a:endParaRPr>
                    </a:p>
                  </a:txBody>
                  <a:tcPr marL="12647" marR="12647" marT="12647" marB="12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Конференція, проведена кафедрою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B050"/>
                </a:solidFill>
              </a:rPr>
              <a:t>23-24 квітня 2019 року на кафедрі МБД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>
                <a:solidFill>
                  <a:srgbClr val="00B050"/>
                </a:solidFill>
              </a:rPr>
              <a:t>і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>
                <a:solidFill>
                  <a:srgbClr val="00B050"/>
                </a:solidFill>
              </a:rPr>
              <a:t>ФВ  відбулася Всеукраїнська науково-практична конференція “</a:t>
            </a:r>
            <a:r>
              <a:rPr lang="uk-UA" sz="2400" dirty="0" smtClean="0"/>
              <a:t>Роль фізичної культури і спорту в збереженні та зміцненні генофонду нації</a:t>
            </a:r>
            <a:r>
              <a:rPr lang="uk-UA" sz="2400" dirty="0" smtClean="0">
                <a:solidFill>
                  <a:srgbClr val="00B050"/>
                </a:solidFill>
              </a:rPr>
              <a:t>”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847850"/>
            <a:ext cx="3322712" cy="4709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872" y="254170"/>
            <a:ext cx="8784976" cy="1662662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7854950" cy="4981575"/>
          </a:xfrm>
        </p:spPr>
        <p:txBody>
          <a:bodyPr/>
          <a:lstStyle/>
          <a:p>
            <a:pPr marR="0" algn="ctr" eaLnBrk="1" hangingPunct="1"/>
            <a:endParaRPr lang="uk-UA" sz="2800" dirty="0" smtClean="0"/>
          </a:p>
          <a:p>
            <a:pPr marR="0" algn="ctr" eaLnBrk="1" hangingPunct="1"/>
            <a:r>
              <a:rPr lang="uk-UA" sz="2800" dirty="0" smtClean="0"/>
              <a:t>У 2019 році вийшла монографія </a:t>
            </a:r>
            <a:r>
              <a:rPr lang="uk-UA" sz="2800" dirty="0" err="1" smtClean="0"/>
              <a:t>Денисовець</a:t>
            </a:r>
            <a:r>
              <a:rPr lang="uk-UA" sz="2800" dirty="0" smtClean="0"/>
              <a:t> Т.М.</a:t>
            </a:r>
          </a:p>
          <a:p>
            <a:pPr marR="0" algn="ctr" eaLnBrk="1" hangingPunct="1"/>
            <a:endParaRPr lang="en-US" sz="3600" dirty="0" smtClean="0"/>
          </a:p>
          <a:p>
            <a:pPr marR="0" algn="ctr" eaLnBrk="1" hangingPunct="1"/>
            <a:r>
              <a:rPr lang="uk-UA" sz="36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24744"/>
            <a:ext cx="3579624" cy="5322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872" y="254170"/>
            <a:ext cx="8784976" cy="1662662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7854950" cy="4981575"/>
          </a:xfrm>
        </p:spPr>
        <p:txBody>
          <a:bodyPr/>
          <a:lstStyle/>
          <a:p>
            <a:pPr marR="0" algn="ctr" eaLnBrk="1" hangingPunct="1"/>
            <a:endParaRPr lang="uk-UA" sz="2800" dirty="0" smtClean="0"/>
          </a:p>
          <a:p>
            <a:pPr marR="0" algn="ctr" eaLnBrk="1" hangingPunct="1"/>
            <a:r>
              <a:rPr lang="uk-UA" sz="2800" dirty="0" err="1" smtClean="0"/>
              <a:t>Шапаренко</a:t>
            </a:r>
            <a:r>
              <a:rPr lang="uk-UA" sz="2800" dirty="0" smtClean="0"/>
              <a:t>  І. Є. отримала атестат доцента</a:t>
            </a:r>
            <a:endParaRPr lang="uk-UA" sz="2800" dirty="0" smtClean="0"/>
          </a:p>
          <a:p>
            <a:pPr marR="0" algn="ctr" eaLnBrk="1" hangingPunct="1"/>
            <a:endParaRPr lang="en-US" sz="3600" dirty="0" smtClean="0"/>
          </a:p>
          <a:p>
            <a:pPr marR="0" algn="ctr" eaLnBrk="1" hangingPunct="1"/>
            <a:r>
              <a:rPr lang="uk-UA" sz="36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86439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872" y="254170"/>
            <a:ext cx="8784976" cy="1662662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7854950" cy="4981575"/>
          </a:xfrm>
        </p:spPr>
        <p:txBody>
          <a:bodyPr/>
          <a:lstStyle/>
          <a:p>
            <a:pPr marR="0" algn="ctr" eaLnBrk="1" hangingPunct="1"/>
            <a:endParaRPr lang="uk-UA" sz="2800" dirty="0" smtClean="0"/>
          </a:p>
          <a:p>
            <a:pPr marR="0" algn="ctr" eaLnBrk="1" hangingPunct="1"/>
            <a:r>
              <a:rPr lang="uk-UA" sz="2800" dirty="0" smtClean="0"/>
              <a:t>У 2019 році було опубліковані навчальні посібники для студентів факультету фізичного виховання: </a:t>
            </a:r>
          </a:p>
          <a:p>
            <a:pPr marR="0" algn="ctr" eaLnBrk="1" hangingPunct="1"/>
            <a:endParaRPr lang="en-US" sz="3600" dirty="0" smtClean="0"/>
          </a:p>
          <a:p>
            <a:pPr marR="0" algn="ctr" eaLnBrk="1" hangingPunct="1"/>
            <a:r>
              <a:rPr lang="uk-UA" sz="36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206550"/>
            <a:ext cx="3364024" cy="4406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06550"/>
            <a:ext cx="3213782" cy="43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2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872" y="254170"/>
            <a:ext cx="8784976" cy="1662662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7854950" cy="4981575"/>
          </a:xfrm>
        </p:spPr>
        <p:txBody>
          <a:bodyPr/>
          <a:lstStyle/>
          <a:p>
            <a:pPr marR="0" algn="ctr" eaLnBrk="1" hangingPunct="1"/>
            <a:endParaRPr lang="uk-UA" sz="2800" dirty="0" smtClean="0"/>
          </a:p>
          <a:p>
            <a:pPr marR="0" algn="ctr" eaLnBrk="1" hangingPunct="1"/>
            <a:r>
              <a:rPr lang="uk-UA" sz="2800" dirty="0" smtClean="0"/>
              <a:t>У 2019 році було опубліковані навчальні посібники для студентів факультету фізичного виховання: </a:t>
            </a:r>
          </a:p>
          <a:p>
            <a:pPr marR="0" algn="ctr" eaLnBrk="1" hangingPunct="1"/>
            <a:endParaRPr lang="en-US" sz="3600" dirty="0" smtClean="0"/>
          </a:p>
          <a:p>
            <a:pPr marR="0" algn="ctr" eaLnBrk="1" hangingPunct="1"/>
            <a:r>
              <a:rPr lang="uk-UA" sz="36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171002"/>
            <a:ext cx="3002918" cy="4210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171002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64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000" dirty="0" smtClean="0">
                <a:latin typeface="Arial" charset="0"/>
              </a:rPr>
              <a:t>Здобутки кафедри у науково-дослідній роботі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466218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dirty="0" smtClean="0">
                <a:latin typeface="Arial" charset="0"/>
              </a:rPr>
              <a:t>Викладачами кафедри підготовлені:  статті у виданні </a:t>
            </a:r>
            <a:r>
              <a:rPr lang="en-US" dirty="0" smtClean="0">
                <a:latin typeface="Arial" charset="0"/>
              </a:rPr>
              <a:t>Scopus</a:t>
            </a:r>
            <a:r>
              <a:rPr lang="uk-UA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</a:t>
            </a:r>
            <a:r>
              <a:rPr lang="uk-UA" dirty="0" smtClean="0">
                <a:latin typeface="Arial" charset="0"/>
              </a:rPr>
              <a:t>(Хоменко П.В., </a:t>
            </a:r>
            <a:r>
              <a:rPr lang="uk-UA" dirty="0" err="1" smtClean="0">
                <a:latin typeface="Arial" charset="0"/>
              </a:rPr>
              <a:t>Шапаренко</a:t>
            </a:r>
            <a:r>
              <a:rPr lang="uk-UA" dirty="0" smtClean="0">
                <a:latin typeface="Arial" charset="0"/>
              </a:rPr>
              <a:t> І.Є.) внесених у вітчизняні науково-метричні бази</a:t>
            </a:r>
            <a:r>
              <a:rPr lang="en-US" dirty="0" smtClean="0">
                <a:latin typeface="Arial" charset="0"/>
              </a:rPr>
              <a:t>                       (</a:t>
            </a:r>
            <a:r>
              <a:rPr lang="en-US" dirty="0" smtClean="0"/>
              <a:t>Index Copernicus) –</a:t>
            </a:r>
            <a:r>
              <a:rPr lang="uk-UA" dirty="0" smtClean="0"/>
              <a:t> Мироненко С.Г., </a:t>
            </a:r>
            <a:r>
              <a:rPr lang="uk-UA" dirty="0" err="1" smtClean="0"/>
              <a:t>Согоконь</a:t>
            </a:r>
            <a:r>
              <a:rPr lang="uk-UA" dirty="0" smtClean="0"/>
              <a:t> О.А., Донець О.В.,  </a:t>
            </a:r>
          </a:p>
          <a:p>
            <a:pPr marL="0" indent="0" algn="ctr" eaLnBrk="1" hangingPunct="1">
              <a:buNone/>
            </a:pPr>
            <a:r>
              <a:rPr lang="uk-UA" dirty="0" smtClean="0">
                <a:latin typeface="Arial" charset="0"/>
              </a:rPr>
              <a:t>Викладачі кафедри взяли участь у  </a:t>
            </a:r>
            <a:r>
              <a:rPr lang="uk-UA" dirty="0">
                <a:latin typeface="Arial" charset="0"/>
              </a:rPr>
              <a:t>Міжнародних </a:t>
            </a:r>
            <a:r>
              <a:rPr lang="uk-UA" dirty="0" smtClean="0">
                <a:latin typeface="Arial" charset="0"/>
              </a:rPr>
              <a:t>(7 статей: Квак О.В., </a:t>
            </a:r>
            <a:r>
              <a:rPr lang="uk-UA" dirty="0" err="1" smtClean="0">
                <a:latin typeface="Arial" charset="0"/>
              </a:rPr>
              <a:t>Денисовець</a:t>
            </a:r>
            <a:r>
              <a:rPr lang="uk-UA" dirty="0" smtClean="0">
                <a:latin typeface="Arial" charset="0"/>
              </a:rPr>
              <a:t> Т.М., Мироненко С.Г., </a:t>
            </a:r>
            <a:r>
              <a:rPr lang="uk-UA" dirty="0" err="1" smtClean="0">
                <a:latin typeface="Arial" charset="0"/>
              </a:rPr>
              <a:t>Согоконь</a:t>
            </a:r>
            <a:r>
              <a:rPr lang="uk-UA" dirty="0" smtClean="0">
                <a:latin typeface="Arial" charset="0"/>
              </a:rPr>
              <a:t> О.А.) та Всеукраїнських (7 статей: Хоменко П.В., </a:t>
            </a:r>
            <a:r>
              <a:rPr lang="uk-UA" dirty="0" err="1" smtClean="0">
                <a:latin typeface="Arial" charset="0"/>
              </a:rPr>
              <a:t>Денисовець</a:t>
            </a:r>
            <a:r>
              <a:rPr lang="uk-UA" dirty="0" smtClean="0">
                <a:latin typeface="Arial" charset="0"/>
              </a:rPr>
              <a:t> Т.М., </a:t>
            </a:r>
            <a:r>
              <a:rPr lang="uk-UA" dirty="0" err="1" smtClean="0">
                <a:latin typeface="Arial" charset="0"/>
              </a:rPr>
              <a:t>Согоконь</a:t>
            </a:r>
            <a:r>
              <a:rPr lang="uk-UA" dirty="0" smtClean="0">
                <a:latin typeface="Arial" charset="0"/>
              </a:rPr>
              <a:t> О.А., Остапова О.О., </a:t>
            </a:r>
            <a:r>
              <a:rPr lang="uk-UA" dirty="0" err="1" smtClean="0">
                <a:latin typeface="Arial" charset="0"/>
              </a:rPr>
              <a:t>Гогоць</a:t>
            </a:r>
            <a:r>
              <a:rPr lang="uk-UA" dirty="0" smtClean="0">
                <a:latin typeface="Arial" charset="0"/>
              </a:rPr>
              <a:t> В.Д.) </a:t>
            </a:r>
            <a:r>
              <a:rPr lang="uk-UA" dirty="0">
                <a:latin typeface="Arial" charset="0"/>
              </a:rPr>
              <a:t>науково-практичних </a:t>
            </a:r>
            <a:r>
              <a:rPr lang="uk-UA" dirty="0" smtClean="0">
                <a:latin typeface="Arial" charset="0"/>
              </a:rPr>
              <a:t>конференціях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953</TotalTime>
  <Words>490</Words>
  <Application>Microsoft Office PowerPoint</Application>
  <PresentationFormat>Экран (4:3)</PresentationFormat>
  <Paragraphs>100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Науково-педагогічна діяльність  кафедри медико-біологічних дисциплін і фізичного виховання за 2019 рік</vt:lpstr>
      <vt:lpstr>Кафедра медико-біологічних дисциплін і фізичного виховання</vt:lpstr>
      <vt:lpstr>Слайд 3</vt:lpstr>
      <vt:lpstr>Конференція, проведена кафедрою</vt:lpstr>
      <vt:lpstr>Слайд 5</vt:lpstr>
      <vt:lpstr>Слайд 6</vt:lpstr>
      <vt:lpstr>Слайд 7</vt:lpstr>
      <vt:lpstr>Слайд 8</vt:lpstr>
      <vt:lpstr>Здобутки кафедри у науково-дослідній роботі</vt:lpstr>
      <vt:lpstr>Scopus </vt:lpstr>
      <vt:lpstr>               Іndeх Copernicus</vt:lpstr>
      <vt:lpstr>  Фахові видання за профілем кафедри</vt:lpstr>
      <vt:lpstr>Сертифікати Міжнародних конференцій</vt:lpstr>
      <vt:lpstr>Участь у Міжнародних та Всеукраїнських конференціях</vt:lpstr>
      <vt:lpstr>У 2019  році викладач кафедри Донець О.В. пройшов  закордонне стажування в місті Варшава</vt:lpstr>
      <vt:lpstr>          Студентська наука</vt:lpstr>
      <vt:lpstr>          Студентська наука</vt:lpstr>
      <vt:lpstr>Рейтингова оцінка викладачів кафедри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Науковий звіт кафедри медико-біологічних дисциплін і фізичного виховання за 2013 рік</dc:title>
  <dc:creator>лева</dc:creator>
  <cp:lastModifiedBy>Sveta</cp:lastModifiedBy>
  <cp:revision>138</cp:revision>
  <dcterms:created xsi:type="dcterms:W3CDTF">2014-01-15T09:26:49Z</dcterms:created>
  <dcterms:modified xsi:type="dcterms:W3CDTF">2020-01-16T19:07:27Z</dcterms:modified>
</cp:coreProperties>
</file>