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82" r:id="rId6"/>
    <p:sldId id="294" r:id="rId7"/>
    <p:sldId id="295" r:id="rId8"/>
    <p:sldId id="289" r:id="rId9"/>
    <p:sldId id="290" r:id="rId10"/>
    <p:sldId id="296" r:id="rId11"/>
    <p:sldId id="297" r:id="rId12"/>
    <p:sldId id="298" r:id="rId13"/>
    <p:sldId id="299" r:id="rId14"/>
    <p:sldId id="284" r:id="rId15"/>
    <p:sldId id="288" r:id="rId16"/>
    <p:sldId id="300" r:id="rId17"/>
    <p:sldId id="301" r:id="rId18"/>
    <p:sldId id="283" r:id="rId19"/>
    <p:sldId id="292" r:id="rId20"/>
    <p:sldId id="291" r:id="rId21"/>
    <p:sldId id="278" r:id="rId22"/>
    <p:sldId id="286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satMod val="105000"/>
                  <a:alpha val="48000"/>
                </a:sc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публікації у Scopus</c:v>
                </c:pt>
                <c:pt idx="1">
                  <c:v>публікації у наукометричних виданнях</c:v>
                </c:pt>
                <c:pt idx="2">
                  <c:v>публікації видані за кордоном</c:v>
                </c:pt>
                <c:pt idx="3">
                  <c:v>монографія</c:v>
                </c:pt>
                <c:pt idx="4">
                  <c:v>методичні рекомендації</c:v>
                </c:pt>
                <c:pt idx="5">
                  <c:v>навчальний посібник</c:v>
                </c:pt>
                <c:pt idx="6">
                  <c:v>матеріали конференцій та семінарів</c:v>
                </c:pt>
                <c:pt idx="7">
                  <c:v>авторскі свідоцтва</c:v>
                </c:pt>
                <c:pt idx="8">
                  <c:v>накове закордонне стажування</c:v>
                </c:pt>
                <c:pt idx="9">
                  <c:v>мовний сертифікат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21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E-48A6-A4C9-418AEF2BF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40642367"/>
        <c:axId val="1640647359"/>
      </c:barChart>
      <c:valAx>
        <c:axId val="164064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642367"/>
        <c:crosses val="autoZero"/>
        <c:crossBetween val="between"/>
      </c:valAx>
      <c:catAx>
        <c:axId val="16406423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647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1107C-6F21-45BE-B555-A8925AC8339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08B82-D955-4215-8DD5-514B87BC7BD6}">
      <dgm:prSet phldrT="[Текст]" custT="1"/>
      <dgm:spPr/>
      <dgm:t>
        <a:bodyPr/>
        <a:lstStyle/>
        <a:p>
          <a:r>
            <a:rPr lang="uk-UA" sz="2400" dirty="0" smtClean="0"/>
            <a:t>Момот О.О.</a:t>
          </a:r>
          <a:endParaRPr lang="ru-RU" sz="2400" dirty="0"/>
        </a:p>
      </dgm:t>
    </dgm:pt>
    <dgm:pt modelId="{7408525E-11E1-4696-8002-094CA6DD039A}" type="parTrans" cxnId="{AC89A792-6573-46C2-8285-00CBA50EE363}">
      <dgm:prSet/>
      <dgm:spPr/>
      <dgm:t>
        <a:bodyPr/>
        <a:lstStyle/>
        <a:p>
          <a:endParaRPr lang="ru-RU"/>
        </a:p>
      </dgm:t>
    </dgm:pt>
    <dgm:pt modelId="{8FD8E48C-4022-465F-BF92-D7A776FFC591}" type="sibTrans" cxnId="{AC89A792-6573-46C2-8285-00CBA50EE363}">
      <dgm:prSet/>
      <dgm:spPr/>
      <dgm:t>
        <a:bodyPr/>
        <a:lstStyle/>
        <a:p>
          <a:endParaRPr lang="ru-RU"/>
        </a:p>
      </dgm:t>
    </dgm:pt>
    <dgm:pt modelId="{3F0A6AB5-6A4B-4F80-A18E-B88720BC6AF6}">
      <dgm:prSet phldrT="[Текст]" custT="1"/>
      <dgm:spPr/>
      <dgm:t>
        <a:bodyPr/>
        <a:lstStyle/>
        <a:p>
          <a:r>
            <a:rPr lang="uk-UA" sz="1400" dirty="0" smtClean="0"/>
            <a:t>Особливості впровадження олімпійської освіти в освітній процес закладу вищої освіти – 12 студентів</a:t>
          </a:r>
          <a:endParaRPr lang="ru-RU" sz="1400" dirty="0"/>
        </a:p>
      </dgm:t>
    </dgm:pt>
    <dgm:pt modelId="{E5D611DF-02C1-4303-88B0-A2FCA96DB6D7}" type="parTrans" cxnId="{C3B5ADE3-54C7-4689-961B-C866C999C549}">
      <dgm:prSet/>
      <dgm:spPr/>
      <dgm:t>
        <a:bodyPr/>
        <a:lstStyle/>
        <a:p>
          <a:endParaRPr lang="ru-RU"/>
        </a:p>
      </dgm:t>
    </dgm:pt>
    <dgm:pt modelId="{C7820284-39A2-41CC-AE67-D029F3FAA028}" type="sibTrans" cxnId="{C3B5ADE3-54C7-4689-961B-C866C999C549}">
      <dgm:prSet/>
      <dgm:spPr/>
      <dgm:t>
        <a:bodyPr/>
        <a:lstStyle/>
        <a:p>
          <a:endParaRPr lang="ru-RU"/>
        </a:p>
      </dgm:t>
    </dgm:pt>
    <dgm:pt modelId="{EC0295C8-FDC6-4EE6-AD8B-5DF385FD7BA9}">
      <dgm:prSet phldrT="[Текст]" custT="1"/>
      <dgm:spPr/>
      <dgm:t>
        <a:bodyPr/>
        <a:lstStyle/>
        <a:p>
          <a:r>
            <a:rPr lang="uk-UA" sz="2400" dirty="0" smtClean="0"/>
            <a:t>Зайцева Ю.В.</a:t>
          </a:r>
          <a:endParaRPr lang="ru-RU" sz="2400" dirty="0"/>
        </a:p>
      </dgm:t>
    </dgm:pt>
    <dgm:pt modelId="{A37C6ED3-9585-4C57-8D25-9979F37E7C27}" type="parTrans" cxnId="{AD2C479B-3960-4BB8-ADAD-A8592DFAA764}">
      <dgm:prSet/>
      <dgm:spPr/>
      <dgm:t>
        <a:bodyPr/>
        <a:lstStyle/>
        <a:p>
          <a:endParaRPr lang="ru-RU"/>
        </a:p>
      </dgm:t>
    </dgm:pt>
    <dgm:pt modelId="{31E36DA8-C264-482E-AA2A-2CCCF0C398EC}" type="sibTrans" cxnId="{AD2C479B-3960-4BB8-ADAD-A8592DFAA764}">
      <dgm:prSet/>
      <dgm:spPr/>
      <dgm:t>
        <a:bodyPr/>
        <a:lstStyle/>
        <a:p>
          <a:endParaRPr lang="ru-RU"/>
        </a:p>
      </dgm:t>
    </dgm:pt>
    <dgm:pt modelId="{D1A7836B-E791-4650-9CE0-04FAFC813E3B}">
      <dgm:prSet phldrT="[Текст]" custT="1"/>
      <dgm:spPr/>
      <dgm:t>
        <a:bodyPr/>
        <a:lstStyle/>
        <a:p>
          <a:r>
            <a:rPr lang="uk-UA" sz="1400" dirty="0" smtClean="0"/>
            <a:t>Особливості організації фізкультурно-спортивної діяльності учнівської та студентської молоді – 10 студентів</a:t>
          </a:r>
          <a:endParaRPr lang="ru-RU" sz="1400" dirty="0"/>
        </a:p>
      </dgm:t>
    </dgm:pt>
    <dgm:pt modelId="{DB915BC5-B37A-41DC-8739-832329145667}" type="parTrans" cxnId="{2795A735-65BF-441B-B528-157ED6CB6234}">
      <dgm:prSet/>
      <dgm:spPr/>
      <dgm:t>
        <a:bodyPr/>
        <a:lstStyle/>
        <a:p>
          <a:endParaRPr lang="ru-RU"/>
        </a:p>
      </dgm:t>
    </dgm:pt>
    <dgm:pt modelId="{46DC6AD2-AA70-4153-A754-513BF07CE419}" type="sibTrans" cxnId="{2795A735-65BF-441B-B528-157ED6CB6234}">
      <dgm:prSet/>
      <dgm:spPr/>
      <dgm:t>
        <a:bodyPr/>
        <a:lstStyle/>
        <a:p>
          <a:endParaRPr lang="ru-RU"/>
        </a:p>
      </dgm:t>
    </dgm:pt>
    <dgm:pt modelId="{5670D666-403C-4F40-938D-C7B94DEB034F}">
      <dgm:prSet phldrT="[Текст]" custT="1"/>
      <dgm:spPr/>
      <dgm:t>
        <a:bodyPr/>
        <a:lstStyle/>
        <a:p>
          <a:r>
            <a:rPr lang="uk-UA" sz="2400" dirty="0" err="1" smtClean="0"/>
            <a:t>Новік</a:t>
          </a:r>
          <a:r>
            <a:rPr lang="uk-UA" sz="2400" dirty="0" smtClean="0"/>
            <a:t> С.М.</a:t>
          </a:r>
          <a:endParaRPr lang="ru-RU" sz="2400" dirty="0"/>
        </a:p>
      </dgm:t>
    </dgm:pt>
    <dgm:pt modelId="{9D6A3F76-A886-40CA-9B9B-895891588438}" type="parTrans" cxnId="{914F003F-D7FC-4A0A-9437-9CD2ACCBA5B3}">
      <dgm:prSet/>
      <dgm:spPr/>
      <dgm:t>
        <a:bodyPr/>
        <a:lstStyle/>
        <a:p>
          <a:endParaRPr lang="ru-RU"/>
        </a:p>
      </dgm:t>
    </dgm:pt>
    <dgm:pt modelId="{45A436B2-2934-4280-A9D5-F2AE380C1CAF}" type="sibTrans" cxnId="{914F003F-D7FC-4A0A-9437-9CD2ACCBA5B3}">
      <dgm:prSet/>
      <dgm:spPr/>
      <dgm:t>
        <a:bodyPr/>
        <a:lstStyle/>
        <a:p>
          <a:endParaRPr lang="ru-RU"/>
        </a:p>
      </dgm:t>
    </dgm:pt>
    <dgm:pt modelId="{824A4670-93E5-44BF-B123-3FAE08BBC595}">
      <dgm:prSet phldrT="[Текст]" custT="1"/>
      <dgm:spPr/>
      <dgm:t>
        <a:bodyPr/>
        <a:lstStyle/>
        <a:p>
          <a:r>
            <a:rPr lang="uk-UA" sz="1400" dirty="0" smtClean="0"/>
            <a:t>Особливості виховання старших підлітків засобами фізичного виховання – 6 студентів</a:t>
          </a:r>
          <a:endParaRPr lang="ru-RU" sz="1400" dirty="0"/>
        </a:p>
      </dgm:t>
    </dgm:pt>
    <dgm:pt modelId="{DA892455-31CD-46A5-BEC9-9A0EE4B94A68}" type="parTrans" cxnId="{4C6D44CD-80C4-43C8-9703-6DCE4DF5F0FB}">
      <dgm:prSet/>
      <dgm:spPr/>
      <dgm:t>
        <a:bodyPr/>
        <a:lstStyle/>
        <a:p>
          <a:endParaRPr lang="ru-RU"/>
        </a:p>
      </dgm:t>
    </dgm:pt>
    <dgm:pt modelId="{EC08946E-F0A7-444D-A42D-3DBA67855627}" type="sibTrans" cxnId="{4C6D44CD-80C4-43C8-9703-6DCE4DF5F0FB}">
      <dgm:prSet/>
      <dgm:spPr/>
      <dgm:t>
        <a:bodyPr/>
        <a:lstStyle/>
        <a:p>
          <a:endParaRPr lang="ru-RU"/>
        </a:p>
      </dgm:t>
    </dgm:pt>
    <dgm:pt modelId="{175216F5-453D-4C3F-B1A6-1FB3FD4EE775}" type="pres">
      <dgm:prSet presAssocID="{DD81107C-6F21-45BE-B555-A8925AC83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7F5667-34BF-49EF-BA27-EFAC759C3291}" type="pres">
      <dgm:prSet presAssocID="{F9208B82-D955-4215-8DD5-514B87BC7BD6}" presName="linNode" presStyleCnt="0"/>
      <dgm:spPr/>
    </dgm:pt>
    <dgm:pt modelId="{E167E918-F50E-4BC5-88A1-3735EB737990}" type="pres">
      <dgm:prSet presAssocID="{F9208B82-D955-4215-8DD5-514B87BC7BD6}" presName="parentText" presStyleLbl="node1" presStyleIdx="0" presStyleCnt="3" custLinFactNeighborX="175" custLinFactNeighborY="-4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4925B-6B0C-4143-B582-7F34EE79F711}" type="pres">
      <dgm:prSet presAssocID="{F9208B82-D955-4215-8DD5-514B87BC7BD6}" presName="descendantText" presStyleLbl="alignAccFollowNode1" presStyleIdx="0" presStyleCnt="3" custScaleX="102285" custLinFactNeighborX="-1238" custLinFactNeighborY="1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D6BEC-4FBF-46D1-9A4C-E8DC7E6F02FB}" type="pres">
      <dgm:prSet presAssocID="{8FD8E48C-4022-465F-BF92-D7A776FFC591}" presName="sp" presStyleCnt="0"/>
      <dgm:spPr/>
    </dgm:pt>
    <dgm:pt modelId="{27A63194-9FE9-4A1E-A186-9B773D9A4CE8}" type="pres">
      <dgm:prSet presAssocID="{EC0295C8-FDC6-4EE6-AD8B-5DF385FD7BA9}" presName="linNode" presStyleCnt="0"/>
      <dgm:spPr/>
    </dgm:pt>
    <dgm:pt modelId="{3FA06D7F-66C7-4A68-9384-935CD549CFD6}" type="pres">
      <dgm:prSet presAssocID="{EC0295C8-FDC6-4EE6-AD8B-5DF385FD7BA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AD3E6-9010-4C3A-9D0B-65E3B3E8F27D}" type="pres">
      <dgm:prSet presAssocID="{EC0295C8-FDC6-4EE6-AD8B-5DF385FD7BA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95B2C-8D94-46AE-94E1-590EC39448E9}" type="pres">
      <dgm:prSet presAssocID="{31E36DA8-C264-482E-AA2A-2CCCF0C398EC}" presName="sp" presStyleCnt="0"/>
      <dgm:spPr/>
    </dgm:pt>
    <dgm:pt modelId="{8D5EAD99-41AC-456B-82B7-B1E6066A7320}" type="pres">
      <dgm:prSet presAssocID="{5670D666-403C-4F40-938D-C7B94DEB034F}" presName="linNode" presStyleCnt="0"/>
      <dgm:spPr/>
    </dgm:pt>
    <dgm:pt modelId="{93CA158E-52A5-450A-AFC7-D625ADB8D538}" type="pres">
      <dgm:prSet presAssocID="{5670D666-403C-4F40-938D-C7B94DEB034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A1BC-AE32-4780-B9DE-9D4067DC297C}" type="pres">
      <dgm:prSet presAssocID="{5670D666-403C-4F40-938D-C7B94DEB034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84F70-FBEA-427B-83D9-C9986CB1CE4F}" type="presOf" srcId="{D1A7836B-E791-4650-9CE0-04FAFC813E3B}" destId="{A9DAD3E6-9010-4C3A-9D0B-65E3B3E8F27D}" srcOrd="0" destOrd="0" presId="urn:microsoft.com/office/officeart/2005/8/layout/vList5"/>
    <dgm:cxn modelId="{C3B5ADE3-54C7-4689-961B-C866C999C549}" srcId="{F9208B82-D955-4215-8DD5-514B87BC7BD6}" destId="{3F0A6AB5-6A4B-4F80-A18E-B88720BC6AF6}" srcOrd="0" destOrd="0" parTransId="{E5D611DF-02C1-4303-88B0-A2FCA96DB6D7}" sibTransId="{C7820284-39A2-41CC-AE67-D029F3FAA028}"/>
    <dgm:cxn modelId="{914F003F-D7FC-4A0A-9437-9CD2ACCBA5B3}" srcId="{DD81107C-6F21-45BE-B555-A8925AC83394}" destId="{5670D666-403C-4F40-938D-C7B94DEB034F}" srcOrd="2" destOrd="0" parTransId="{9D6A3F76-A886-40CA-9B9B-895891588438}" sibTransId="{45A436B2-2934-4280-A9D5-F2AE380C1CAF}"/>
    <dgm:cxn modelId="{7BDFFA00-46C2-4BBA-84A4-322F366A04C0}" type="presOf" srcId="{824A4670-93E5-44BF-B123-3FAE08BBC595}" destId="{8F53A1BC-AE32-4780-B9DE-9D4067DC297C}" srcOrd="0" destOrd="0" presId="urn:microsoft.com/office/officeart/2005/8/layout/vList5"/>
    <dgm:cxn modelId="{4C6D44CD-80C4-43C8-9703-6DCE4DF5F0FB}" srcId="{5670D666-403C-4F40-938D-C7B94DEB034F}" destId="{824A4670-93E5-44BF-B123-3FAE08BBC595}" srcOrd="0" destOrd="0" parTransId="{DA892455-31CD-46A5-BEC9-9A0EE4B94A68}" sibTransId="{EC08946E-F0A7-444D-A42D-3DBA67855627}"/>
    <dgm:cxn modelId="{AD2C479B-3960-4BB8-ADAD-A8592DFAA764}" srcId="{DD81107C-6F21-45BE-B555-A8925AC83394}" destId="{EC0295C8-FDC6-4EE6-AD8B-5DF385FD7BA9}" srcOrd="1" destOrd="0" parTransId="{A37C6ED3-9585-4C57-8D25-9979F37E7C27}" sibTransId="{31E36DA8-C264-482E-AA2A-2CCCF0C398EC}"/>
    <dgm:cxn modelId="{9549F6B3-7C0B-4766-A023-111A66432CB4}" type="presOf" srcId="{3F0A6AB5-6A4B-4F80-A18E-B88720BC6AF6}" destId="{AB34925B-6B0C-4143-B582-7F34EE79F711}" srcOrd="0" destOrd="0" presId="urn:microsoft.com/office/officeart/2005/8/layout/vList5"/>
    <dgm:cxn modelId="{AB7B076E-76C4-4878-8F83-3891DE421022}" type="presOf" srcId="{5670D666-403C-4F40-938D-C7B94DEB034F}" destId="{93CA158E-52A5-450A-AFC7-D625ADB8D538}" srcOrd="0" destOrd="0" presId="urn:microsoft.com/office/officeart/2005/8/layout/vList5"/>
    <dgm:cxn modelId="{10522D45-AB99-4DE0-8C1E-FCF3762142E6}" type="presOf" srcId="{EC0295C8-FDC6-4EE6-AD8B-5DF385FD7BA9}" destId="{3FA06D7F-66C7-4A68-9384-935CD549CFD6}" srcOrd="0" destOrd="0" presId="urn:microsoft.com/office/officeart/2005/8/layout/vList5"/>
    <dgm:cxn modelId="{DB5AB6F1-29DD-4CE6-A1E4-BAC3068EBD1E}" type="presOf" srcId="{DD81107C-6F21-45BE-B555-A8925AC83394}" destId="{175216F5-453D-4C3F-B1A6-1FB3FD4EE775}" srcOrd="0" destOrd="0" presId="urn:microsoft.com/office/officeart/2005/8/layout/vList5"/>
    <dgm:cxn modelId="{2795A735-65BF-441B-B528-157ED6CB6234}" srcId="{EC0295C8-FDC6-4EE6-AD8B-5DF385FD7BA9}" destId="{D1A7836B-E791-4650-9CE0-04FAFC813E3B}" srcOrd="0" destOrd="0" parTransId="{DB915BC5-B37A-41DC-8739-832329145667}" sibTransId="{46DC6AD2-AA70-4153-A754-513BF07CE419}"/>
    <dgm:cxn modelId="{11D4C50D-DF46-474F-88CC-74A8B215B4C6}" type="presOf" srcId="{F9208B82-D955-4215-8DD5-514B87BC7BD6}" destId="{E167E918-F50E-4BC5-88A1-3735EB737990}" srcOrd="0" destOrd="0" presId="urn:microsoft.com/office/officeart/2005/8/layout/vList5"/>
    <dgm:cxn modelId="{AC89A792-6573-46C2-8285-00CBA50EE363}" srcId="{DD81107C-6F21-45BE-B555-A8925AC83394}" destId="{F9208B82-D955-4215-8DD5-514B87BC7BD6}" srcOrd="0" destOrd="0" parTransId="{7408525E-11E1-4696-8002-094CA6DD039A}" sibTransId="{8FD8E48C-4022-465F-BF92-D7A776FFC591}"/>
    <dgm:cxn modelId="{BE14CD39-B9EA-4726-A060-8BE96F6EEE49}" type="presParOf" srcId="{175216F5-453D-4C3F-B1A6-1FB3FD4EE775}" destId="{457F5667-34BF-49EF-BA27-EFAC759C3291}" srcOrd="0" destOrd="0" presId="urn:microsoft.com/office/officeart/2005/8/layout/vList5"/>
    <dgm:cxn modelId="{86D52D8C-6BEE-464C-94F2-D16B160BB306}" type="presParOf" srcId="{457F5667-34BF-49EF-BA27-EFAC759C3291}" destId="{E167E918-F50E-4BC5-88A1-3735EB737990}" srcOrd="0" destOrd="0" presId="urn:microsoft.com/office/officeart/2005/8/layout/vList5"/>
    <dgm:cxn modelId="{2116E487-F8D3-4D3B-AFA8-AAF07899A1C9}" type="presParOf" srcId="{457F5667-34BF-49EF-BA27-EFAC759C3291}" destId="{AB34925B-6B0C-4143-B582-7F34EE79F711}" srcOrd="1" destOrd="0" presId="urn:microsoft.com/office/officeart/2005/8/layout/vList5"/>
    <dgm:cxn modelId="{52E36B6F-3739-481F-A2A6-B0937A9279B1}" type="presParOf" srcId="{175216F5-453D-4C3F-B1A6-1FB3FD4EE775}" destId="{0C6D6BEC-4FBF-46D1-9A4C-E8DC7E6F02FB}" srcOrd="1" destOrd="0" presId="urn:microsoft.com/office/officeart/2005/8/layout/vList5"/>
    <dgm:cxn modelId="{8190243A-5C28-43A0-897C-B6CAE54D7230}" type="presParOf" srcId="{175216F5-453D-4C3F-B1A6-1FB3FD4EE775}" destId="{27A63194-9FE9-4A1E-A186-9B773D9A4CE8}" srcOrd="2" destOrd="0" presId="urn:microsoft.com/office/officeart/2005/8/layout/vList5"/>
    <dgm:cxn modelId="{5FBD4E3A-BDC7-45E3-BBC2-0D2215A67767}" type="presParOf" srcId="{27A63194-9FE9-4A1E-A186-9B773D9A4CE8}" destId="{3FA06D7F-66C7-4A68-9384-935CD549CFD6}" srcOrd="0" destOrd="0" presId="urn:microsoft.com/office/officeart/2005/8/layout/vList5"/>
    <dgm:cxn modelId="{37261EAC-49F8-4BB6-A895-C8D94F8725D5}" type="presParOf" srcId="{27A63194-9FE9-4A1E-A186-9B773D9A4CE8}" destId="{A9DAD3E6-9010-4C3A-9D0B-65E3B3E8F27D}" srcOrd="1" destOrd="0" presId="urn:microsoft.com/office/officeart/2005/8/layout/vList5"/>
    <dgm:cxn modelId="{E81451CC-8512-436C-B382-1DF32C369E73}" type="presParOf" srcId="{175216F5-453D-4C3F-B1A6-1FB3FD4EE775}" destId="{6E895B2C-8D94-46AE-94E1-590EC39448E9}" srcOrd="3" destOrd="0" presId="urn:microsoft.com/office/officeart/2005/8/layout/vList5"/>
    <dgm:cxn modelId="{06ACC27F-42A0-4533-A080-F6DF507C07E2}" type="presParOf" srcId="{175216F5-453D-4C3F-B1A6-1FB3FD4EE775}" destId="{8D5EAD99-41AC-456B-82B7-B1E6066A7320}" srcOrd="4" destOrd="0" presId="urn:microsoft.com/office/officeart/2005/8/layout/vList5"/>
    <dgm:cxn modelId="{493E1D1C-8EA1-408E-A60B-59804A34A281}" type="presParOf" srcId="{8D5EAD99-41AC-456B-82B7-B1E6066A7320}" destId="{93CA158E-52A5-450A-AFC7-D625ADB8D538}" srcOrd="0" destOrd="0" presId="urn:microsoft.com/office/officeart/2005/8/layout/vList5"/>
    <dgm:cxn modelId="{DF6B0ED3-8BCD-45AD-9A76-A37208450396}" type="presParOf" srcId="{8D5EAD99-41AC-456B-82B7-B1E6066A7320}" destId="{8F53A1BC-AE32-4780-B9DE-9D4067DC29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08578-01A7-4167-BA3E-8F51A77CE7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4118E-22D1-4240-A604-0835A9E3293B}">
      <dgm:prSet phldrT="[Текст]" custT="1"/>
      <dgm:spPr/>
      <dgm:t>
        <a:bodyPr/>
        <a:lstStyle/>
        <a:p>
          <a:r>
            <a:rPr lang="uk-UA" sz="2400" dirty="0" smtClean="0"/>
            <a:t>Шаповал Є.Ю.</a:t>
          </a:r>
          <a:endParaRPr lang="ru-RU" sz="2400" dirty="0"/>
        </a:p>
      </dgm:t>
    </dgm:pt>
    <dgm:pt modelId="{A9ED05D1-48B0-4D34-9B1B-44BF40C38888}" type="parTrans" cxnId="{164C41AE-CC0D-4C6F-A2D3-711D72DDB206}">
      <dgm:prSet/>
      <dgm:spPr/>
      <dgm:t>
        <a:bodyPr/>
        <a:lstStyle/>
        <a:p>
          <a:endParaRPr lang="ru-RU"/>
        </a:p>
      </dgm:t>
    </dgm:pt>
    <dgm:pt modelId="{CCE6C581-1781-4D01-AD9E-226FEF66CC1A}" type="sibTrans" cxnId="{164C41AE-CC0D-4C6F-A2D3-711D72DDB206}">
      <dgm:prSet/>
      <dgm:spPr/>
      <dgm:t>
        <a:bodyPr/>
        <a:lstStyle/>
        <a:p>
          <a:endParaRPr lang="ru-RU"/>
        </a:p>
      </dgm:t>
    </dgm:pt>
    <dgm:pt modelId="{0A8F560C-98A0-4154-A2D1-3957ABFC97D2}">
      <dgm:prSet phldrT="[Текст]" custT="1"/>
      <dgm:spPr/>
      <dgm:t>
        <a:bodyPr/>
        <a:lstStyle/>
        <a:p>
          <a:r>
            <a:rPr lang="uk-UA" sz="1400" dirty="0" smtClean="0"/>
            <a:t>Особливості застосування електронних інформаційних ресурсів в освітньому процесі середньої та вищої освіти України – 5 студентів</a:t>
          </a:r>
          <a:endParaRPr lang="ru-RU" sz="1400" dirty="0"/>
        </a:p>
      </dgm:t>
    </dgm:pt>
    <dgm:pt modelId="{61918E26-C354-4712-AC5E-F4DA256B2BEC}" type="parTrans" cxnId="{B9ACBC07-8102-412B-86D7-116C20C07709}">
      <dgm:prSet/>
      <dgm:spPr/>
      <dgm:t>
        <a:bodyPr/>
        <a:lstStyle/>
        <a:p>
          <a:endParaRPr lang="ru-RU"/>
        </a:p>
      </dgm:t>
    </dgm:pt>
    <dgm:pt modelId="{E11DB749-5FD0-4B4D-A00C-5593C9D1FCBC}" type="sibTrans" cxnId="{B9ACBC07-8102-412B-86D7-116C20C07709}">
      <dgm:prSet/>
      <dgm:spPr/>
      <dgm:t>
        <a:bodyPr/>
        <a:lstStyle/>
        <a:p>
          <a:endParaRPr lang="ru-RU"/>
        </a:p>
      </dgm:t>
    </dgm:pt>
    <dgm:pt modelId="{4F9D4E7A-CE57-4788-961F-A6A5020D5F73}">
      <dgm:prSet phldrT="[Текст]" custT="1"/>
      <dgm:spPr/>
      <dgm:t>
        <a:bodyPr/>
        <a:lstStyle/>
        <a:p>
          <a:r>
            <a:rPr lang="uk-UA" sz="2400" dirty="0" smtClean="0"/>
            <a:t>Тараненко І.В.</a:t>
          </a:r>
          <a:endParaRPr lang="ru-RU" sz="2400" dirty="0"/>
        </a:p>
      </dgm:t>
    </dgm:pt>
    <dgm:pt modelId="{B87F8FE0-AE04-4955-96D8-6EF6A1A58C43}" type="parTrans" cxnId="{62599EF8-8706-470A-9520-1224914D4087}">
      <dgm:prSet/>
      <dgm:spPr/>
      <dgm:t>
        <a:bodyPr/>
        <a:lstStyle/>
        <a:p>
          <a:endParaRPr lang="ru-RU"/>
        </a:p>
      </dgm:t>
    </dgm:pt>
    <dgm:pt modelId="{54DAB52A-4A74-4214-852F-9DB4E9417294}" type="sibTrans" cxnId="{62599EF8-8706-470A-9520-1224914D4087}">
      <dgm:prSet/>
      <dgm:spPr/>
      <dgm:t>
        <a:bodyPr/>
        <a:lstStyle/>
        <a:p>
          <a:endParaRPr lang="ru-RU"/>
        </a:p>
      </dgm:t>
    </dgm:pt>
    <dgm:pt modelId="{7D725987-42F7-4F2A-8402-5B41B678B56C}">
      <dgm:prSet phldrT="[Текст]" custT="1"/>
      <dgm:spPr/>
      <dgm:t>
        <a:bodyPr/>
        <a:lstStyle/>
        <a:p>
          <a:r>
            <a:rPr lang="uk-UA" sz="1400" dirty="0" smtClean="0"/>
            <a:t>Особливості виховання важких підлітків засобами фізичної культури – 7 студентів</a:t>
          </a:r>
          <a:endParaRPr lang="ru-RU" sz="1400" dirty="0"/>
        </a:p>
      </dgm:t>
    </dgm:pt>
    <dgm:pt modelId="{3B2309AD-6100-490B-B357-93113F1F00D1}" type="parTrans" cxnId="{88A15D4B-B03B-4F97-ACC8-2BBA6B05F84A}">
      <dgm:prSet/>
      <dgm:spPr/>
      <dgm:t>
        <a:bodyPr/>
        <a:lstStyle/>
        <a:p>
          <a:endParaRPr lang="ru-RU"/>
        </a:p>
      </dgm:t>
    </dgm:pt>
    <dgm:pt modelId="{AFC0CE4A-216E-4485-BE7F-F587ED727A8B}" type="sibTrans" cxnId="{88A15D4B-B03B-4F97-ACC8-2BBA6B05F84A}">
      <dgm:prSet/>
      <dgm:spPr/>
      <dgm:t>
        <a:bodyPr/>
        <a:lstStyle/>
        <a:p>
          <a:endParaRPr lang="ru-RU"/>
        </a:p>
      </dgm:t>
    </dgm:pt>
    <dgm:pt modelId="{0FBF60A4-1852-4A75-8444-2515A52799F3}">
      <dgm:prSet phldrT="[Текст]" custT="1"/>
      <dgm:spPr/>
      <dgm:t>
        <a:bodyPr/>
        <a:lstStyle/>
        <a:p>
          <a:r>
            <a:rPr lang="uk-UA" sz="2400" dirty="0" smtClean="0"/>
            <a:t>Кириленко Г.В.</a:t>
          </a:r>
          <a:endParaRPr lang="ru-RU" sz="2400" dirty="0"/>
        </a:p>
      </dgm:t>
    </dgm:pt>
    <dgm:pt modelId="{AA8BF914-1212-4522-91F8-A3CAA5966C9F}" type="parTrans" cxnId="{59CD7207-1014-4F87-A6D7-5AB6FC3D75DA}">
      <dgm:prSet/>
      <dgm:spPr/>
      <dgm:t>
        <a:bodyPr/>
        <a:lstStyle/>
        <a:p>
          <a:endParaRPr lang="ru-RU"/>
        </a:p>
      </dgm:t>
    </dgm:pt>
    <dgm:pt modelId="{04D5068F-7D20-4B12-BF2A-359E2719D215}" type="sibTrans" cxnId="{59CD7207-1014-4F87-A6D7-5AB6FC3D75DA}">
      <dgm:prSet/>
      <dgm:spPr/>
      <dgm:t>
        <a:bodyPr/>
        <a:lstStyle/>
        <a:p>
          <a:endParaRPr lang="ru-RU"/>
        </a:p>
      </dgm:t>
    </dgm:pt>
    <dgm:pt modelId="{339273AC-32B0-43CD-94D4-664C66C9CE0D}">
      <dgm:prSet phldrT="[Текст]" custT="1"/>
      <dgm:spPr/>
      <dgm:t>
        <a:bodyPr/>
        <a:lstStyle/>
        <a:p>
          <a:r>
            <a:rPr lang="uk-UA" sz="1400" dirty="0" err="1" smtClean="0"/>
            <a:t>Здоров’язбережувальні</a:t>
          </a:r>
          <a:r>
            <a:rPr lang="uk-UA" sz="1400" dirty="0" smtClean="0"/>
            <a:t> технології та їх впровадження у навчально-виховний процес – 4 студенти</a:t>
          </a:r>
          <a:endParaRPr lang="ru-RU" sz="1400" dirty="0"/>
        </a:p>
      </dgm:t>
    </dgm:pt>
    <dgm:pt modelId="{B5D3E3CA-12AC-4388-AB06-B7372F731D19}" type="parTrans" cxnId="{F7F3BCE1-6218-47D1-A02B-82584E49B3E1}">
      <dgm:prSet/>
      <dgm:spPr/>
      <dgm:t>
        <a:bodyPr/>
        <a:lstStyle/>
        <a:p>
          <a:endParaRPr lang="ru-RU"/>
        </a:p>
      </dgm:t>
    </dgm:pt>
    <dgm:pt modelId="{CE76030D-B58F-4AC3-8965-FAE985035E28}" type="sibTrans" cxnId="{F7F3BCE1-6218-47D1-A02B-82584E49B3E1}">
      <dgm:prSet/>
      <dgm:spPr/>
      <dgm:t>
        <a:bodyPr/>
        <a:lstStyle/>
        <a:p>
          <a:endParaRPr lang="ru-RU"/>
        </a:p>
      </dgm:t>
    </dgm:pt>
    <dgm:pt modelId="{401E94F2-C094-4F69-9621-597A35724871}" type="pres">
      <dgm:prSet presAssocID="{54F08578-01A7-4167-BA3E-8F51A77CE7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6AA94-8C8A-4445-A80B-E110C48C162F}" type="pres">
      <dgm:prSet presAssocID="{85F4118E-22D1-4240-A604-0835A9E3293B}" presName="linNode" presStyleCnt="0"/>
      <dgm:spPr/>
    </dgm:pt>
    <dgm:pt modelId="{AFF9E377-EDF8-47B7-AB22-1340BABBF0C9}" type="pres">
      <dgm:prSet presAssocID="{85F4118E-22D1-4240-A604-0835A9E329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D7913-B100-4FE5-9F5C-E01E7DF3EF8F}" type="pres">
      <dgm:prSet presAssocID="{85F4118E-22D1-4240-A604-0835A9E329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08BD0-7D9E-41DD-A8A9-C762A01BFCCC}" type="pres">
      <dgm:prSet presAssocID="{CCE6C581-1781-4D01-AD9E-226FEF66CC1A}" presName="sp" presStyleCnt="0"/>
      <dgm:spPr/>
    </dgm:pt>
    <dgm:pt modelId="{9FA3DA93-D6B7-4C5C-ACD9-A7582AF0AC58}" type="pres">
      <dgm:prSet presAssocID="{4F9D4E7A-CE57-4788-961F-A6A5020D5F73}" presName="linNode" presStyleCnt="0"/>
      <dgm:spPr/>
    </dgm:pt>
    <dgm:pt modelId="{85D58F77-0D04-41E8-B6F5-DBF7C57D8464}" type="pres">
      <dgm:prSet presAssocID="{4F9D4E7A-CE57-4788-961F-A6A5020D5F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3FB4A-48F8-4E1F-A92D-082FEB78126B}" type="pres">
      <dgm:prSet presAssocID="{4F9D4E7A-CE57-4788-961F-A6A5020D5F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96E05-5652-43AF-A187-9D9E3F6AC2FB}" type="pres">
      <dgm:prSet presAssocID="{54DAB52A-4A74-4214-852F-9DB4E9417294}" presName="sp" presStyleCnt="0"/>
      <dgm:spPr/>
    </dgm:pt>
    <dgm:pt modelId="{2746E5DF-305D-497F-BBEF-624238D8FD08}" type="pres">
      <dgm:prSet presAssocID="{0FBF60A4-1852-4A75-8444-2515A52799F3}" presName="linNode" presStyleCnt="0"/>
      <dgm:spPr/>
    </dgm:pt>
    <dgm:pt modelId="{3B5F1863-F0D8-4583-9417-259A27C1AD10}" type="pres">
      <dgm:prSet presAssocID="{0FBF60A4-1852-4A75-8444-2515A52799F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1B442-34B8-45E5-83D3-69D220E8294E}" type="pres">
      <dgm:prSet presAssocID="{0FBF60A4-1852-4A75-8444-2515A52799F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15D4B-B03B-4F97-ACC8-2BBA6B05F84A}" srcId="{4F9D4E7A-CE57-4788-961F-A6A5020D5F73}" destId="{7D725987-42F7-4F2A-8402-5B41B678B56C}" srcOrd="0" destOrd="0" parTransId="{3B2309AD-6100-490B-B357-93113F1F00D1}" sibTransId="{AFC0CE4A-216E-4485-BE7F-F587ED727A8B}"/>
    <dgm:cxn modelId="{FC8F78D7-20E0-497E-B4A6-61B14C92A416}" type="presOf" srcId="{0FBF60A4-1852-4A75-8444-2515A52799F3}" destId="{3B5F1863-F0D8-4583-9417-259A27C1AD10}" srcOrd="0" destOrd="0" presId="urn:microsoft.com/office/officeart/2005/8/layout/vList5"/>
    <dgm:cxn modelId="{A2EF982F-FE91-49B5-A7E5-7CA6897915D4}" type="presOf" srcId="{0A8F560C-98A0-4154-A2D1-3957ABFC97D2}" destId="{2AAD7913-B100-4FE5-9F5C-E01E7DF3EF8F}" srcOrd="0" destOrd="0" presId="urn:microsoft.com/office/officeart/2005/8/layout/vList5"/>
    <dgm:cxn modelId="{6A0781E9-7B84-4C65-A51D-09268F7E1B3B}" type="presOf" srcId="{85F4118E-22D1-4240-A604-0835A9E3293B}" destId="{AFF9E377-EDF8-47B7-AB22-1340BABBF0C9}" srcOrd="0" destOrd="0" presId="urn:microsoft.com/office/officeart/2005/8/layout/vList5"/>
    <dgm:cxn modelId="{F7F3BCE1-6218-47D1-A02B-82584E49B3E1}" srcId="{0FBF60A4-1852-4A75-8444-2515A52799F3}" destId="{339273AC-32B0-43CD-94D4-664C66C9CE0D}" srcOrd="0" destOrd="0" parTransId="{B5D3E3CA-12AC-4388-AB06-B7372F731D19}" sibTransId="{CE76030D-B58F-4AC3-8965-FAE985035E28}"/>
    <dgm:cxn modelId="{BD1E7A9B-DCB6-49C1-9E67-32EE0B3F14F4}" type="presOf" srcId="{54F08578-01A7-4167-BA3E-8F51A77CE7DD}" destId="{401E94F2-C094-4F69-9621-597A35724871}" srcOrd="0" destOrd="0" presId="urn:microsoft.com/office/officeart/2005/8/layout/vList5"/>
    <dgm:cxn modelId="{B9ACBC07-8102-412B-86D7-116C20C07709}" srcId="{85F4118E-22D1-4240-A604-0835A9E3293B}" destId="{0A8F560C-98A0-4154-A2D1-3957ABFC97D2}" srcOrd="0" destOrd="0" parTransId="{61918E26-C354-4712-AC5E-F4DA256B2BEC}" sibTransId="{E11DB749-5FD0-4B4D-A00C-5593C9D1FCBC}"/>
    <dgm:cxn modelId="{F2F03685-00D3-447F-8FD9-4748B3B86E49}" type="presOf" srcId="{4F9D4E7A-CE57-4788-961F-A6A5020D5F73}" destId="{85D58F77-0D04-41E8-B6F5-DBF7C57D8464}" srcOrd="0" destOrd="0" presId="urn:microsoft.com/office/officeart/2005/8/layout/vList5"/>
    <dgm:cxn modelId="{164C41AE-CC0D-4C6F-A2D3-711D72DDB206}" srcId="{54F08578-01A7-4167-BA3E-8F51A77CE7DD}" destId="{85F4118E-22D1-4240-A604-0835A9E3293B}" srcOrd="0" destOrd="0" parTransId="{A9ED05D1-48B0-4D34-9B1B-44BF40C38888}" sibTransId="{CCE6C581-1781-4D01-AD9E-226FEF66CC1A}"/>
    <dgm:cxn modelId="{E3F8DECB-7AA0-4EA7-BCB3-280FFE4B6046}" type="presOf" srcId="{339273AC-32B0-43CD-94D4-664C66C9CE0D}" destId="{EC91B442-34B8-45E5-83D3-69D220E8294E}" srcOrd="0" destOrd="0" presId="urn:microsoft.com/office/officeart/2005/8/layout/vList5"/>
    <dgm:cxn modelId="{62599EF8-8706-470A-9520-1224914D4087}" srcId="{54F08578-01A7-4167-BA3E-8F51A77CE7DD}" destId="{4F9D4E7A-CE57-4788-961F-A6A5020D5F73}" srcOrd="1" destOrd="0" parTransId="{B87F8FE0-AE04-4955-96D8-6EF6A1A58C43}" sibTransId="{54DAB52A-4A74-4214-852F-9DB4E9417294}"/>
    <dgm:cxn modelId="{59CD7207-1014-4F87-A6D7-5AB6FC3D75DA}" srcId="{54F08578-01A7-4167-BA3E-8F51A77CE7DD}" destId="{0FBF60A4-1852-4A75-8444-2515A52799F3}" srcOrd="2" destOrd="0" parTransId="{AA8BF914-1212-4522-91F8-A3CAA5966C9F}" sibTransId="{04D5068F-7D20-4B12-BF2A-359E2719D215}"/>
    <dgm:cxn modelId="{29D484E4-9F56-4F6E-9E34-32C7F1A7CFAA}" type="presOf" srcId="{7D725987-42F7-4F2A-8402-5B41B678B56C}" destId="{BEE3FB4A-48F8-4E1F-A92D-082FEB78126B}" srcOrd="0" destOrd="0" presId="urn:microsoft.com/office/officeart/2005/8/layout/vList5"/>
    <dgm:cxn modelId="{E179063E-7829-49FF-B18A-E5602F9EB78B}" type="presParOf" srcId="{401E94F2-C094-4F69-9621-597A35724871}" destId="{F846AA94-8C8A-4445-A80B-E110C48C162F}" srcOrd="0" destOrd="0" presId="urn:microsoft.com/office/officeart/2005/8/layout/vList5"/>
    <dgm:cxn modelId="{287BBBD4-06C8-467F-A00D-71A7376859D0}" type="presParOf" srcId="{F846AA94-8C8A-4445-A80B-E110C48C162F}" destId="{AFF9E377-EDF8-47B7-AB22-1340BABBF0C9}" srcOrd="0" destOrd="0" presId="urn:microsoft.com/office/officeart/2005/8/layout/vList5"/>
    <dgm:cxn modelId="{66BBCA89-08A8-4E01-AFC6-280FE079047B}" type="presParOf" srcId="{F846AA94-8C8A-4445-A80B-E110C48C162F}" destId="{2AAD7913-B100-4FE5-9F5C-E01E7DF3EF8F}" srcOrd="1" destOrd="0" presId="urn:microsoft.com/office/officeart/2005/8/layout/vList5"/>
    <dgm:cxn modelId="{FDF27CE8-40CE-47AA-B90E-84F54EFF581B}" type="presParOf" srcId="{401E94F2-C094-4F69-9621-597A35724871}" destId="{A5308BD0-7D9E-41DD-A8A9-C762A01BFCCC}" srcOrd="1" destOrd="0" presId="urn:microsoft.com/office/officeart/2005/8/layout/vList5"/>
    <dgm:cxn modelId="{5E682F29-3618-4B62-BE8B-A4DC19BACA3E}" type="presParOf" srcId="{401E94F2-C094-4F69-9621-597A35724871}" destId="{9FA3DA93-D6B7-4C5C-ACD9-A7582AF0AC58}" srcOrd="2" destOrd="0" presId="urn:microsoft.com/office/officeart/2005/8/layout/vList5"/>
    <dgm:cxn modelId="{ED5CEF5B-6746-49CA-836C-71BFE9A3C42B}" type="presParOf" srcId="{9FA3DA93-D6B7-4C5C-ACD9-A7582AF0AC58}" destId="{85D58F77-0D04-41E8-B6F5-DBF7C57D8464}" srcOrd="0" destOrd="0" presId="urn:microsoft.com/office/officeart/2005/8/layout/vList5"/>
    <dgm:cxn modelId="{035E5279-3EF8-4FD2-96C2-408C368CA027}" type="presParOf" srcId="{9FA3DA93-D6B7-4C5C-ACD9-A7582AF0AC58}" destId="{BEE3FB4A-48F8-4E1F-A92D-082FEB78126B}" srcOrd="1" destOrd="0" presId="urn:microsoft.com/office/officeart/2005/8/layout/vList5"/>
    <dgm:cxn modelId="{68804347-D1EA-4239-8D7E-1897863916CC}" type="presParOf" srcId="{401E94F2-C094-4F69-9621-597A35724871}" destId="{60C96E05-5652-43AF-A187-9D9E3F6AC2FB}" srcOrd="3" destOrd="0" presId="urn:microsoft.com/office/officeart/2005/8/layout/vList5"/>
    <dgm:cxn modelId="{C3F81C6A-C9C5-4F2B-BE1B-B78F3BDF3E5D}" type="presParOf" srcId="{401E94F2-C094-4F69-9621-597A35724871}" destId="{2746E5DF-305D-497F-BBEF-624238D8FD08}" srcOrd="4" destOrd="0" presId="urn:microsoft.com/office/officeart/2005/8/layout/vList5"/>
    <dgm:cxn modelId="{06E6FDC2-D328-4DD5-82C4-0E57619E25F4}" type="presParOf" srcId="{2746E5DF-305D-497F-BBEF-624238D8FD08}" destId="{3B5F1863-F0D8-4583-9417-259A27C1AD10}" srcOrd="0" destOrd="0" presId="urn:microsoft.com/office/officeart/2005/8/layout/vList5"/>
    <dgm:cxn modelId="{DFC7DE1C-302D-4E7B-9DAB-626CECAC26E4}" type="presParOf" srcId="{2746E5DF-305D-497F-BBEF-624238D8FD08}" destId="{EC91B442-34B8-45E5-83D3-69D220E829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B10C0-9181-4B7F-B773-915E02BFA6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6D312-2B05-4C48-87A3-4EBF10292C4C}">
      <dgm:prSet phldrT="[Текст]" custT="1"/>
      <dgm:spPr/>
      <dgm:t>
        <a:bodyPr/>
        <a:lstStyle/>
        <a:p>
          <a:r>
            <a:rPr lang="uk-UA" sz="2400" dirty="0" smtClean="0"/>
            <a:t>Кириленко О.І</a:t>
          </a:r>
          <a:r>
            <a:rPr lang="uk-UA" sz="2900" dirty="0" smtClean="0"/>
            <a:t>.</a:t>
          </a:r>
          <a:endParaRPr lang="ru-RU" sz="2900" dirty="0"/>
        </a:p>
      </dgm:t>
    </dgm:pt>
    <dgm:pt modelId="{7781881A-5710-450B-BC33-F9E86481684C}" type="parTrans" cxnId="{87798D20-CAAB-424D-A5E3-03B7D7A58BAC}">
      <dgm:prSet/>
      <dgm:spPr/>
      <dgm:t>
        <a:bodyPr/>
        <a:lstStyle/>
        <a:p>
          <a:endParaRPr lang="ru-RU"/>
        </a:p>
      </dgm:t>
    </dgm:pt>
    <dgm:pt modelId="{085FF439-78F1-42F1-A5F6-80E94CF4F6A5}" type="sibTrans" cxnId="{87798D20-CAAB-424D-A5E3-03B7D7A58BAC}">
      <dgm:prSet/>
      <dgm:spPr/>
      <dgm:t>
        <a:bodyPr/>
        <a:lstStyle/>
        <a:p>
          <a:endParaRPr lang="ru-RU"/>
        </a:p>
      </dgm:t>
    </dgm:pt>
    <dgm:pt modelId="{D59FF20F-36D9-445A-835B-C230AA8C0EAC}">
      <dgm:prSet phldrT="[Текст]" custT="1"/>
      <dgm:spPr/>
      <dgm:t>
        <a:bodyPr/>
        <a:lstStyle/>
        <a:p>
          <a:r>
            <a:rPr lang="uk-UA" sz="1400" dirty="0" smtClean="0"/>
            <a:t>Актуальні проблеми фізичного виховання та спорту засобами спортивних ігор в сучасних умовах – 4 студенти </a:t>
          </a:r>
          <a:endParaRPr lang="ru-RU" sz="1400" dirty="0"/>
        </a:p>
      </dgm:t>
    </dgm:pt>
    <dgm:pt modelId="{DA80E984-00A2-4A77-9A54-04AA6184FE25}" type="parTrans" cxnId="{DD6FB769-D3E0-4CC3-A5A0-6ACA4890D97C}">
      <dgm:prSet/>
      <dgm:spPr/>
      <dgm:t>
        <a:bodyPr/>
        <a:lstStyle/>
        <a:p>
          <a:endParaRPr lang="ru-RU"/>
        </a:p>
      </dgm:t>
    </dgm:pt>
    <dgm:pt modelId="{511C7C21-F298-4B6C-956E-F7E5065853EF}" type="sibTrans" cxnId="{DD6FB769-D3E0-4CC3-A5A0-6ACA4890D97C}">
      <dgm:prSet/>
      <dgm:spPr/>
      <dgm:t>
        <a:bodyPr/>
        <a:lstStyle/>
        <a:p>
          <a:endParaRPr lang="ru-RU"/>
        </a:p>
      </dgm:t>
    </dgm:pt>
    <dgm:pt modelId="{CE44F9DD-D9B1-455D-854E-391ADF898C18}" type="pres">
      <dgm:prSet presAssocID="{7DBB10C0-9181-4B7F-B773-915E02BFA6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B68F2-93CD-409A-9D39-395233942683}" type="pres">
      <dgm:prSet presAssocID="{EE96D312-2B05-4C48-87A3-4EBF10292C4C}" presName="linNode" presStyleCnt="0"/>
      <dgm:spPr/>
    </dgm:pt>
    <dgm:pt modelId="{60754B16-51AD-41C1-8C08-5C2C39B2B905}" type="pres">
      <dgm:prSet presAssocID="{EE96D312-2B05-4C48-87A3-4EBF10292C4C}" presName="parentText" presStyleLbl="node1" presStyleIdx="0" presStyleCnt="1" custScaleX="99161" custLinFactNeighborX="1372" custLinFactNeighborY="-4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143F7-4CFD-4B0E-B481-9597D29CB49F}" type="pres">
      <dgm:prSet presAssocID="{EE96D312-2B05-4C48-87A3-4EBF10292C4C}" presName="descendantText" presStyleLbl="alignAccFollowNode1" presStyleIdx="0" presStyleCnt="1" custScaleY="125122" custLinFactY="-100000" custLinFactNeighborX="12185" custLinFactNeighborY="-14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98D20-CAAB-424D-A5E3-03B7D7A58BAC}" srcId="{7DBB10C0-9181-4B7F-B773-915E02BFA6FC}" destId="{EE96D312-2B05-4C48-87A3-4EBF10292C4C}" srcOrd="0" destOrd="0" parTransId="{7781881A-5710-450B-BC33-F9E86481684C}" sibTransId="{085FF439-78F1-42F1-A5F6-80E94CF4F6A5}"/>
    <dgm:cxn modelId="{700BD1C2-560C-4D0C-B60D-9D20B14B729B}" type="presOf" srcId="{EE96D312-2B05-4C48-87A3-4EBF10292C4C}" destId="{60754B16-51AD-41C1-8C08-5C2C39B2B905}" srcOrd="0" destOrd="0" presId="urn:microsoft.com/office/officeart/2005/8/layout/vList5"/>
    <dgm:cxn modelId="{1FCE3632-1EA2-47AB-A4B3-340DA7D521FC}" type="presOf" srcId="{D59FF20F-36D9-445A-835B-C230AA8C0EAC}" destId="{739143F7-4CFD-4B0E-B481-9597D29CB49F}" srcOrd="0" destOrd="0" presId="urn:microsoft.com/office/officeart/2005/8/layout/vList5"/>
    <dgm:cxn modelId="{D40CE7DA-83C1-4B14-B0C9-242DFB85424B}" type="presOf" srcId="{7DBB10C0-9181-4B7F-B773-915E02BFA6FC}" destId="{CE44F9DD-D9B1-455D-854E-391ADF898C18}" srcOrd="0" destOrd="0" presId="urn:microsoft.com/office/officeart/2005/8/layout/vList5"/>
    <dgm:cxn modelId="{DD6FB769-D3E0-4CC3-A5A0-6ACA4890D97C}" srcId="{EE96D312-2B05-4C48-87A3-4EBF10292C4C}" destId="{D59FF20F-36D9-445A-835B-C230AA8C0EAC}" srcOrd="0" destOrd="0" parTransId="{DA80E984-00A2-4A77-9A54-04AA6184FE25}" sibTransId="{511C7C21-F298-4B6C-956E-F7E5065853EF}"/>
    <dgm:cxn modelId="{125618C8-DE47-48E5-8D37-9E9F29B4BC8C}" type="presParOf" srcId="{CE44F9DD-D9B1-455D-854E-391ADF898C18}" destId="{31DB68F2-93CD-409A-9D39-395233942683}" srcOrd="0" destOrd="0" presId="urn:microsoft.com/office/officeart/2005/8/layout/vList5"/>
    <dgm:cxn modelId="{57BB5F7A-F77F-4395-B6FE-490894400AE4}" type="presParOf" srcId="{31DB68F2-93CD-409A-9D39-395233942683}" destId="{60754B16-51AD-41C1-8C08-5C2C39B2B905}" srcOrd="0" destOrd="0" presId="urn:microsoft.com/office/officeart/2005/8/layout/vList5"/>
    <dgm:cxn modelId="{14C5CFCE-C462-4450-BB65-C1AE174E1056}" type="presParOf" srcId="{31DB68F2-93CD-409A-9D39-395233942683}" destId="{739143F7-4CFD-4B0E-B481-9597D29CB4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925B-6B0C-4143-B582-7F34EE79F711}">
      <dsp:nvSpPr>
        <dsp:cNvPr id="0" name=""/>
        <dsp:cNvSpPr/>
      </dsp:nvSpPr>
      <dsp:spPr>
        <a:xfrm rot="5400000">
          <a:off x="5262603" y="-2210195"/>
          <a:ext cx="549406" cy="53083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Особливості впровадження олімпійської освіти в освітній процес закладу вищої освіти – 12 студентів</a:t>
          </a:r>
          <a:endParaRPr lang="ru-RU" sz="1400" kern="1200" dirty="0"/>
        </a:p>
      </dsp:txBody>
      <dsp:txXfrm rot="-5400000">
        <a:off x="2883117" y="196111"/>
        <a:ext cx="5281558" cy="495766"/>
      </dsp:txXfrm>
    </dsp:sp>
    <dsp:sp modelId="{E167E918-F50E-4BC5-88A1-3735EB737990}">
      <dsp:nvSpPr>
        <dsp:cNvPr id="0" name=""/>
        <dsp:cNvSpPr/>
      </dsp:nvSpPr>
      <dsp:spPr>
        <a:xfrm>
          <a:off x="9082" y="0"/>
          <a:ext cx="2919257" cy="686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Момот О.О.</a:t>
          </a:r>
          <a:endParaRPr lang="ru-RU" sz="2400" kern="1200" dirty="0"/>
        </a:p>
      </dsp:txBody>
      <dsp:txXfrm>
        <a:off x="42607" y="33525"/>
        <a:ext cx="2852207" cy="619707"/>
      </dsp:txXfrm>
    </dsp:sp>
    <dsp:sp modelId="{A9DAD3E6-9010-4C3A-9D0B-65E3B3E8F27D}">
      <dsp:nvSpPr>
        <dsp:cNvPr id="0" name=""/>
        <dsp:cNvSpPr/>
      </dsp:nvSpPr>
      <dsp:spPr>
        <a:xfrm rot="5400000">
          <a:off x="5321424" y="-1567957"/>
          <a:ext cx="54940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Особливості організації фізкультурно-спортивної діяльності учнівської та студентської молоді – 10 студентів</a:t>
          </a:r>
          <a:endParaRPr lang="ru-RU" sz="1400" kern="1200" dirty="0"/>
        </a:p>
      </dsp:txBody>
      <dsp:txXfrm rot="-5400000">
        <a:off x="2962655" y="817632"/>
        <a:ext cx="5240124" cy="495766"/>
      </dsp:txXfrm>
    </dsp:sp>
    <dsp:sp modelId="{3FA06D7F-66C7-4A68-9384-935CD549CFD6}">
      <dsp:nvSpPr>
        <dsp:cNvPr id="0" name=""/>
        <dsp:cNvSpPr/>
      </dsp:nvSpPr>
      <dsp:spPr>
        <a:xfrm>
          <a:off x="0" y="722136"/>
          <a:ext cx="2962656" cy="686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Зайцева Ю.В.</a:t>
          </a:r>
          <a:endParaRPr lang="ru-RU" sz="2400" kern="1200" dirty="0"/>
        </a:p>
      </dsp:txBody>
      <dsp:txXfrm>
        <a:off x="33525" y="755661"/>
        <a:ext cx="2895606" cy="619707"/>
      </dsp:txXfrm>
    </dsp:sp>
    <dsp:sp modelId="{8F53A1BC-AE32-4780-B9DE-9D4067DC297C}">
      <dsp:nvSpPr>
        <dsp:cNvPr id="0" name=""/>
        <dsp:cNvSpPr/>
      </dsp:nvSpPr>
      <dsp:spPr>
        <a:xfrm rot="5400000">
          <a:off x="5321424" y="-846861"/>
          <a:ext cx="54940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Особливості виховання старших підлітків засобами фізичного виховання – 6 студентів</a:t>
          </a:r>
          <a:endParaRPr lang="ru-RU" sz="1400" kern="1200" dirty="0"/>
        </a:p>
      </dsp:txBody>
      <dsp:txXfrm rot="-5400000">
        <a:off x="2962655" y="1538728"/>
        <a:ext cx="5240124" cy="495766"/>
      </dsp:txXfrm>
    </dsp:sp>
    <dsp:sp modelId="{93CA158E-52A5-450A-AFC7-D625ADB8D538}">
      <dsp:nvSpPr>
        <dsp:cNvPr id="0" name=""/>
        <dsp:cNvSpPr/>
      </dsp:nvSpPr>
      <dsp:spPr>
        <a:xfrm>
          <a:off x="0" y="1443231"/>
          <a:ext cx="2962656" cy="686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Новік</a:t>
          </a:r>
          <a:r>
            <a:rPr lang="uk-UA" sz="2400" kern="1200" dirty="0" smtClean="0"/>
            <a:t> С.М.</a:t>
          </a:r>
          <a:endParaRPr lang="ru-RU" sz="2400" kern="1200" dirty="0"/>
        </a:p>
      </dsp:txBody>
      <dsp:txXfrm>
        <a:off x="33525" y="1476756"/>
        <a:ext cx="2895606" cy="619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D7913-B100-4FE5-9F5C-E01E7DF3EF8F}">
      <dsp:nvSpPr>
        <dsp:cNvPr id="0" name=""/>
        <dsp:cNvSpPr/>
      </dsp:nvSpPr>
      <dsp:spPr>
        <a:xfrm rot="5400000">
          <a:off x="5336536" y="-2307998"/>
          <a:ext cx="51918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Особливості застосування електронних інформаційних ресурсів в освітньому процесі середньої та вищої освіти України – 5 студентів</a:t>
          </a:r>
          <a:endParaRPr lang="ru-RU" sz="1400" kern="1200" dirty="0"/>
        </a:p>
      </dsp:txBody>
      <dsp:txXfrm rot="-5400000">
        <a:off x="2962656" y="91226"/>
        <a:ext cx="5241600" cy="468495"/>
      </dsp:txXfrm>
    </dsp:sp>
    <dsp:sp modelId="{AFF9E377-EDF8-47B7-AB22-1340BABBF0C9}">
      <dsp:nvSpPr>
        <dsp:cNvPr id="0" name=""/>
        <dsp:cNvSpPr/>
      </dsp:nvSpPr>
      <dsp:spPr>
        <a:xfrm>
          <a:off x="0" y="983"/>
          <a:ext cx="2962656" cy="6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Шаповал Є.Ю.</a:t>
          </a:r>
          <a:endParaRPr lang="ru-RU" sz="2400" kern="1200" dirty="0"/>
        </a:p>
      </dsp:txBody>
      <dsp:txXfrm>
        <a:off x="31681" y="32664"/>
        <a:ext cx="2899294" cy="585617"/>
      </dsp:txXfrm>
    </dsp:sp>
    <dsp:sp modelId="{BEE3FB4A-48F8-4E1F-A92D-082FEB78126B}">
      <dsp:nvSpPr>
        <dsp:cNvPr id="0" name=""/>
        <dsp:cNvSpPr/>
      </dsp:nvSpPr>
      <dsp:spPr>
        <a:xfrm rot="5400000">
          <a:off x="5336536" y="-1626570"/>
          <a:ext cx="51918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Особливості виховання важких підлітків засобами фізичної культури – 7 студентів</a:t>
          </a:r>
          <a:endParaRPr lang="ru-RU" sz="1400" kern="1200" dirty="0"/>
        </a:p>
      </dsp:txBody>
      <dsp:txXfrm rot="-5400000">
        <a:off x="2962656" y="772654"/>
        <a:ext cx="5241600" cy="468495"/>
      </dsp:txXfrm>
    </dsp:sp>
    <dsp:sp modelId="{85D58F77-0D04-41E8-B6F5-DBF7C57D8464}">
      <dsp:nvSpPr>
        <dsp:cNvPr id="0" name=""/>
        <dsp:cNvSpPr/>
      </dsp:nvSpPr>
      <dsp:spPr>
        <a:xfrm>
          <a:off x="0" y="682411"/>
          <a:ext cx="2962656" cy="6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Тараненко І.В.</a:t>
          </a:r>
          <a:endParaRPr lang="ru-RU" sz="2400" kern="1200" dirty="0"/>
        </a:p>
      </dsp:txBody>
      <dsp:txXfrm>
        <a:off x="31681" y="714092"/>
        <a:ext cx="2899294" cy="585617"/>
      </dsp:txXfrm>
    </dsp:sp>
    <dsp:sp modelId="{EC91B442-34B8-45E5-83D3-69D220E8294E}">
      <dsp:nvSpPr>
        <dsp:cNvPr id="0" name=""/>
        <dsp:cNvSpPr/>
      </dsp:nvSpPr>
      <dsp:spPr>
        <a:xfrm rot="5400000">
          <a:off x="5336536" y="-945142"/>
          <a:ext cx="51918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/>
            <a:t>Здоров’язбережувальні</a:t>
          </a:r>
          <a:r>
            <a:rPr lang="uk-UA" sz="1400" kern="1200" dirty="0" smtClean="0"/>
            <a:t> технології та їх впровадження у навчально-виховний процес – 4 студенти</a:t>
          </a:r>
          <a:endParaRPr lang="ru-RU" sz="1400" kern="1200" dirty="0"/>
        </a:p>
      </dsp:txBody>
      <dsp:txXfrm rot="-5400000">
        <a:off x="2962656" y="1454082"/>
        <a:ext cx="5241600" cy="468495"/>
      </dsp:txXfrm>
    </dsp:sp>
    <dsp:sp modelId="{3B5F1863-F0D8-4583-9417-259A27C1AD10}">
      <dsp:nvSpPr>
        <dsp:cNvPr id="0" name=""/>
        <dsp:cNvSpPr/>
      </dsp:nvSpPr>
      <dsp:spPr>
        <a:xfrm>
          <a:off x="0" y="1363840"/>
          <a:ext cx="2962656" cy="64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Кириленко Г.В.</a:t>
          </a:r>
          <a:endParaRPr lang="ru-RU" sz="2400" kern="1200" dirty="0"/>
        </a:p>
      </dsp:txBody>
      <dsp:txXfrm>
        <a:off x="31681" y="1395521"/>
        <a:ext cx="2899294" cy="585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143F7-4CFD-4B0E-B481-9597D29CB49F}">
      <dsp:nvSpPr>
        <dsp:cNvPr id="0" name=""/>
        <dsp:cNvSpPr/>
      </dsp:nvSpPr>
      <dsp:spPr>
        <a:xfrm rot="5400000">
          <a:off x="5358440" y="-2363160"/>
          <a:ext cx="584199" cy="53105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Актуальні проблеми фізичного виховання та спорту засобами спортивних ігор в сучасних умовах – 4 студенти </a:t>
          </a:r>
          <a:endParaRPr lang="ru-RU" sz="1400" kern="1200" dirty="0"/>
        </a:p>
      </dsp:txBody>
      <dsp:txXfrm rot="-5400000">
        <a:off x="2995280" y="28518"/>
        <a:ext cx="5282002" cy="527163"/>
      </dsp:txXfrm>
    </dsp:sp>
    <dsp:sp modelId="{60754B16-51AD-41C1-8C08-5C2C39B2B905}">
      <dsp:nvSpPr>
        <dsp:cNvPr id="0" name=""/>
        <dsp:cNvSpPr/>
      </dsp:nvSpPr>
      <dsp:spPr>
        <a:xfrm>
          <a:off x="89447" y="0"/>
          <a:ext cx="2962105" cy="583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Кириленко О.І</a:t>
          </a:r>
          <a:r>
            <a:rPr lang="uk-UA" sz="2900" kern="1200" dirty="0" smtClean="0"/>
            <a:t>.</a:t>
          </a:r>
          <a:endParaRPr lang="ru-RU" sz="2900" kern="1200" dirty="0"/>
        </a:p>
      </dsp:txBody>
      <dsp:txXfrm>
        <a:off x="117937" y="28490"/>
        <a:ext cx="2905125" cy="52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EFBE43-978D-491E-AA25-7522B9B2DC65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BF592C-F4DE-44B1-BDD7-431CF0934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A1AE-89B8-4FFD-9F2D-A212B66EA86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0A1FE-FCD0-4D7C-87AD-D70C463590F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4F7D6-1D15-4283-B694-97F2CC46EC7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18ED-E180-4F7E-BED2-EBB0EC95F9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49ECB-D7F1-400F-89D3-B33B3C29BC0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224CC-0718-466B-AE3E-43F425D8F66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5A00D-6B45-429A-9A0E-E1528F26496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ED93B-13BF-49DF-AF19-0D28BB8C68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6B324-448D-40EF-9FCC-6E1CBB9BE4B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05AE9-A278-4C4E-B896-B07B6BD3953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9153F-A66A-45F0-9701-6F4698874C6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70DD42A-6521-4A5D-829E-8BBDFCF0150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76A7FB-E823-40AA-868E-621A7E028B5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2209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200" b="1" dirty="0" smtClean="0">
                <a:solidFill>
                  <a:schemeClr val="tx1"/>
                </a:solidFill>
              </a:rPr>
              <a:t/>
            </a:r>
            <a:br>
              <a:rPr lang="uk-UA" sz="4200" b="1" dirty="0" smtClean="0">
                <a:solidFill>
                  <a:schemeClr val="tx1"/>
                </a:solidFill>
              </a:rPr>
            </a:br>
            <a:r>
              <a:rPr lang="uk-UA" sz="4200" dirty="0" smtClean="0">
                <a:solidFill>
                  <a:schemeClr val="tx1"/>
                </a:solidFill>
              </a:rPr>
              <a:t/>
            </a:r>
            <a:br>
              <a:rPr lang="uk-UA" sz="4200" dirty="0" smtClean="0">
                <a:solidFill>
                  <a:schemeClr val="tx1"/>
                </a:solidFill>
              </a:rPr>
            </a:br>
            <a:r>
              <a:rPr lang="uk-UA" sz="4200" dirty="0" smtClean="0">
                <a:solidFill>
                  <a:schemeClr val="tx1"/>
                </a:solidFill>
              </a:rPr>
              <a:t/>
            </a:r>
            <a:br>
              <a:rPr lang="uk-UA" sz="4200" dirty="0" smtClean="0">
                <a:solidFill>
                  <a:schemeClr val="tx1"/>
                </a:solidFill>
              </a:rPr>
            </a:br>
            <a:r>
              <a:rPr lang="uk-UA" sz="4200" dirty="0" smtClean="0">
                <a:solidFill>
                  <a:schemeClr val="tx1"/>
                </a:solidFill>
              </a:rPr>
              <a:t/>
            </a:r>
            <a:br>
              <a:rPr lang="uk-UA" sz="4200" dirty="0" smtClean="0">
                <a:solidFill>
                  <a:schemeClr val="tx1"/>
                </a:solidFill>
              </a:rPr>
            </a:br>
            <a:r>
              <a:rPr lang="uk-UA" sz="4200" dirty="0" smtClean="0">
                <a:solidFill>
                  <a:schemeClr val="tx1"/>
                </a:solidFill>
              </a:rPr>
              <a:t/>
            </a:r>
            <a:br>
              <a:rPr lang="uk-UA" sz="4200" dirty="0" smtClean="0">
                <a:solidFill>
                  <a:schemeClr val="tx1"/>
                </a:solidFill>
              </a:rPr>
            </a:br>
            <a:r>
              <a:rPr lang="uk-UA" sz="4200" dirty="0" smtClean="0">
                <a:solidFill>
                  <a:schemeClr val="tx1"/>
                </a:solidFill>
              </a:rPr>
              <a:t/>
            </a:r>
            <a:br>
              <a:rPr lang="uk-UA" sz="4200" dirty="0" smtClean="0">
                <a:solidFill>
                  <a:schemeClr val="tx1"/>
                </a:solidFill>
              </a:rPr>
            </a:br>
            <a:r>
              <a:rPr lang="uk-UA" sz="4000" b="1" dirty="0" smtClean="0">
                <a:solidFill>
                  <a:schemeClr val="tx1"/>
                </a:solidFill>
                <a:cs typeface="Aharoni" pitchFamily="2" charset="-79"/>
              </a:rPr>
              <a:t>Звіт про наукову та науково-дослідну діяльність кафедри </a:t>
            </a:r>
            <a:br>
              <a:rPr lang="uk-UA" sz="40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uk-UA" sz="4000" b="1" dirty="0" smtClean="0">
                <a:solidFill>
                  <a:schemeClr val="tx1"/>
                </a:solidFill>
                <a:cs typeface="Aharoni" pitchFamily="2" charset="-79"/>
              </a:rPr>
              <a:t>теоретико-методичних основ викладання спортивних дисциплін</a:t>
            </a:r>
            <a:endParaRPr lang="ru-RU" sz="4000" b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8610600" cy="762000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cs typeface="Aharoni" pitchFamily="2" charset="-79"/>
              </a:rPr>
              <a:t>Факультет фізичного виховання</a:t>
            </a:r>
            <a:endParaRPr lang="ru-RU" sz="3600" b="1" dirty="0" smtClean="0">
              <a:cs typeface="Aharoni" pitchFamily="2" charset="-79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257800" cy="32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3299034" cy="1600200"/>
          </a:xfrm>
        </p:spPr>
        <p:txBody>
          <a:bodyPr/>
          <a:lstStyle/>
          <a:p>
            <a:pPr algn="ctr"/>
            <a:r>
              <a:rPr lang="uk-UA" sz="1600" dirty="0" smtClean="0"/>
              <a:t>Викладач </a:t>
            </a:r>
            <a:r>
              <a:rPr lang="uk-UA" sz="1600" i="1" dirty="0" smtClean="0"/>
              <a:t>Зайцева Ю.В</a:t>
            </a:r>
            <a:r>
              <a:rPr lang="uk-UA" sz="1600" dirty="0" smtClean="0"/>
              <a:t>. отримала </a:t>
            </a:r>
            <a:r>
              <a:rPr lang="uk-UA" sz="1600" dirty="0" err="1" smtClean="0"/>
              <a:t>мовний</a:t>
            </a:r>
            <a:r>
              <a:rPr lang="uk-UA" sz="1600" dirty="0" smtClean="0"/>
              <a:t> сертифікат міжнародного </a:t>
            </a:r>
            <a:r>
              <a:rPr lang="uk-UA" sz="1600" dirty="0"/>
              <a:t>зразка </a:t>
            </a:r>
            <a:r>
              <a:rPr lang="uk-UA" sz="1600" dirty="0" smtClean="0"/>
              <a:t>FCE, рівень В2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38600" y="3276600"/>
            <a:ext cx="4572000" cy="885184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Викладач </a:t>
            </a:r>
            <a:r>
              <a:rPr lang="uk-UA" sz="1600" i="1" dirty="0" smtClean="0">
                <a:solidFill>
                  <a:schemeClr val="tx2">
                    <a:lumMod val="75000"/>
                  </a:schemeClr>
                </a:solidFill>
              </a:rPr>
              <a:t>Момот О.О.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отримала нагороду за особистий вагомий внесок в розбудову університету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6107" y="2378639"/>
            <a:ext cx="4398711" cy="329903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61785"/>
            <a:ext cx="4126345" cy="26360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69" y="1055370"/>
            <a:ext cx="3152605" cy="2221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304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tx2"/>
                </a:solidFill>
                <a:latin typeface="+mn-lt"/>
              </a:rPr>
              <a:t>Викладач Шаповал Є.Ю. присвоєно вчене звання доцента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88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38600" cy="135331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/>
              <a:t>Викладачами кафедри за 2019 рік видано 3 колективні монографії</a:t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7800"/>
            <a:ext cx="2362200" cy="314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935480"/>
            <a:ext cx="4800600" cy="4541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52800"/>
            <a:ext cx="2399180" cy="3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Викладачі кафедри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Новік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С.М. та Шаповал Є.Ю. опублікували за кордоном статтю у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наукометричному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виданні, включеному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до баз даних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Scopus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7088"/>
            <a:ext cx="3352800" cy="4771407"/>
          </a:xfrm>
        </p:spPr>
      </p:pic>
      <p:pic>
        <p:nvPicPr>
          <p:cNvPr id="6" name="Picture 3" descr="C:\Users\Home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730" y="4724400"/>
            <a:ext cx="2627709" cy="169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1881724"/>
            <a:ext cx="436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physiological characteristic system control of working activity in the process of training prospective healthcare professionals / O.V.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Petryshyn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Ev.Ya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Shapoval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S.M.Novik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WiadomosciLekarskie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tom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2019,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LXXII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czII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– С. 1059-1063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dirty="0"/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ISSN 0043-5147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86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 кафедри за 2019 рік отримали 3 свідоцтва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реєстрацію авторського права на твір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2" y="2844353"/>
            <a:ext cx="2640935" cy="384651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" y="2929138"/>
            <a:ext cx="2884884" cy="376172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85" y="2585909"/>
            <a:ext cx="3191256" cy="43634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58202" y="1676400"/>
            <a:ext cx="2833398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 algn="just">
              <a:lnSpc>
                <a:spcPct val="115000"/>
              </a:lnSpc>
              <a:spcAft>
                <a:spcPts val="0"/>
              </a:spcAft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№ 89240,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Україна.Навчально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-методичний посібник «Словник термінів та понять зі спортивних дисциплін» О.О. Момот, Шаповал Є.Ю., Зайцева Ю.В.,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С.М. –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03.06.2019. 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6876" y="1784003"/>
            <a:ext cx="2761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с. №90068, Україна. Навчальний посібник «Варіативний модуль «Пляжний волейбол»» Зайцева Ю.В., Тараненко І.В. –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Опубл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03.16.2018.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76600" y="1644024"/>
            <a:ext cx="2667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с. № 83310, Україна. Навчально-методичний посібник: «Варіативний модуль «Міні-футбол» / О.О. Момот, Є.Ю. Шаповал, С.М.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Новік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– Опубл.29.11.2018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8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0"/>
            <a:ext cx="8991600" cy="10156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Наукові праці викладачів, опубліковані у 2019 р. у виданнях, внесених до баз даних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 Index Copernicus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 – 5 статей видані в Україні</a:t>
            </a:r>
            <a:endParaRPr lang="uk-UA" sz="1100" dirty="0" smtClean="0"/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66801"/>
            <a:ext cx="883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900" dirty="0" smtClean="0">
                <a:cs typeface="Aharoni" pitchFamily="2" charset="-79"/>
              </a:rPr>
              <a:t> </a:t>
            </a:r>
            <a:endParaRPr lang="uk-UA" sz="1050" dirty="0" smtClean="0"/>
          </a:p>
          <a:p>
            <a:endParaRPr lang="ru-RU" sz="900" dirty="0"/>
          </a:p>
          <a:p>
            <a:r>
              <a:rPr lang="uk-UA" sz="900" dirty="0" smtClean="0"/>
              <a:t> 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320716"/>
            <a:ext cx="4572000" cy="54693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uk-UA" sz="105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1).	Аналіз причин виникнення проблеми впровадження «міфотворчих» декларацій європейських стандартів теоретико-правових засад фізичного виховання студентської молоді в Україна та обґрунтування необхідності її розв’язання / </a:t>
            </a:r>
            <a:r>
              <a:rPr lang="uk-UA" sz="105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Кириленко, О. Кириленко</a:t>
            </a:r>
            <a:r>
              <a:rPr lang="uk-UA" sz="105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Педагогічна освіта: теорія і практика: Збірник наукових праць / Кам’янець-Подільський національний університет імені Івана Огієнка. – </a:t>
            </a:r>
            <a:r>
              <a:rPr lang="uk-UA" sz="105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105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26 (1-2019). – Ч.1. – Кам’янець-Подільський, 2019. – С. 98-104. ISSN 2309-9763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uk-UA" sz="105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Трисуб’єктна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взаємодія в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системі «викладач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студент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учитель фізичної культури» / </a:t>
            </a:r>
            <a:r>
              <a:rPr lang="uk-UA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Ю.В. Зайцева , С.М. </a:t>
            </a:r>
            <a:r>
              <a:rPr lang="uk-UA" sz="10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uk-UA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Освітологія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українсько-польській науковий журнал. – Київ : Київський Університет імені Бориса Грінченка, 2019. – С. 97-102. 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2226-3012 (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2412-124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Шаповал Є.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Методологія формування професійної динамічності та її значення в процесі становлення компетентності вчителя фізичної культури /Є. Шаповал, Л. Голуб // Педагогічна освіта: теорія і практика, збірник наукових праць. – Кам’янець-</a:t>
            </a:r>
            <a:r>
              <a:rPr lang="uk-UA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Подільськ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2019. – Випуск 26 (1-2019) Частина 1. – С. 42-47 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).Шаповал Є. Ю.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Ефективність підходу до організації фізкультурно-спортивної роботи зі студентами на основі використання різних ігрових моделей суперництва і співпраці у міні-футболі /Є. Ю. Шаповал, О. В. Донець, О. В. </a:t>
            </a:r>
            <a:r>
              <a:rPr lang="uk-UA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Петришин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Педагогічна освіта: теорія і практика : Збірник наукових праць / Кам'янець-Подільський національний університет імені Івана Огієнка; Інститут педагогіки НАПН України [гол. ред. Лабунець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В.М.]. – Вип.27 (2-2019). – Кам'янець-Подільський, 2019. – с.141-146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5). Теоретичний аналіз змісту понять «фізична культура», «спорт», «фізичне виховання» / </a:t>
            </a:r>
            <a:r>
              <a:rPr lang="uk-UA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 В. Тараненко, Ю.В. Зайцева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// Витоки педагогічної майстерності. – Полтава, ПНПУ імені В.Г. Короленка, 2019. – </a:t>
            </a:r>
            <a:r>
              <a:rPr lang="uk-UA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23. – С 193-198.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64" y="215562"/>
            <a:ext cx="2124328" cy="2832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88" y="1844184"/>
            <a:ext cx="2191916" cy="2989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23494"/>
            <a:ext cx="2140492" cy="2881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Методичні розробки викладачів кафедри</a:t>
            </a:r>
            <a:endParaRPr lang="uk-UA" sz="2800" b="1" dirty="0"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43000"/>
            <a:ext cx="3886200" cy="12649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/>
              <a:t>Словник термінів та понять зі спортивних дисциплін: </a:t>
            </a:r>
            <a:r>
              <a:rPr lang="uk-UA" sz="1600" dirty="0" err="1"/>
              <a:t>навч</a:t>
            </a:r>
            <a:r>
              <a:rPr lang="uk-UA" sz="1600" dirty="0"/>
              <a:t>.-</a:t>
            </a:r>
            <a:r>
              <a:rPr lang="uk-UA" sz="1600" dirty="0" err="1"/>
              <a:t>метд</a:t>
            </a:r>
            <a:r>
              <a:rPr lang="uk-UA" sz="1600" dirty="0"/>
              <a:t>. </a:t>
            </a:r>
            <a:r>
              <a:rPr lang="uk-UA" sz="1600" dirty="0" err="1"/>
              <a:t>посіб</a:t>
            </a:r>
            <a:r>
              <a:rPr lang="uk-UA" sz="1600" dirty="0"/>
              <a:t>. / О.О. Момот, </a:t>
            </a:r>
            <a:r>
              <a:rPr lang="uk-UA" sz="1600" dirty="0" err="1" smtClean="0"/>
              <a:t>Є.Ю.Шаповал</a:t>
            </a:r>
            <a:r>
              <a:rPr lang="uk-UA" sz="1600" dirty="0"/>
              <a:t>, Ю. В. Зайцева, </a:t>
            </a:r>
            <a:r>
              <a:rPr lang="uk-UA" sz="1600" dirty="0" err="1" smtClean="0"/>
              <a:t>С.М.Новік</a:t>
            </a:r>
            <a:r>
              <a:rPr lang="uk-UA" sz="1600" dirty="0"/>
              <a:t>. – Полтава : видавець Шевченко Р. В., 2019. – 147 с.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8847"/>
            <a:ext cx="3422904" cy="4146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1430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Футбол: від початківця до професіонала: навчальний посібник / О.В. </a:t>
            </a:r>
            <a:r>
              <a:rPr lang="uk-UA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Петришин</a:t>
            </a:r>
            <a:r>
              <a:rPr lang="uk-UA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Є.Ю</a:t>
            </a:r>
            <a:r>
              <a:rPr lang="uk-UA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Шаповал. – Полтава: </a:t>
            </a:r>
            <a:r>
              <a:rPr lang="uk-UA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Сімон</a:t>
            </a:r>
            <a:r>
              <a:rPr lang="uk-UA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2019. – 117 с.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52683"/>
            <a:ext cx="2670145" cy="38708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/>
              <a:t>Публікації </a:t>
            </a:r>
            <a:r>
              <a:rPr lang="uk-UA" sz="2400" b="1" dirty="0" smtClean="0"/>
              <a:t>викладачів кафедри у </a:t>
            </a:r>
            <a:r>
              <a:rPr lang="uk-UA" sz="2400" b="1" dirty="0"/>
              <a:t>збірниках матеріалів конференцій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95400"/>
            <a:ext cx="5867400" cy="54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000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1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С.М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Підготовка вчителя для нової української школи: </a:t>
            </a:r>
            <a:r>
              <a:rPr lang="uk-UA" sz="1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здоровязбережні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орієнтири / С.М. </a:t>
            </a:r>
            <a:r>
              <a:rPr lang="uk-UA" sz="1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Т.Г. </a:t>
            </a:r>
            <a:r>
              <a:rPr lang="uk-UA" sz="1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//Технології професійного розвитку педагога: спадщина А.С. Макаренка і пріоритети української світи: </a:t>
            </a:r>
            <a:r>
              <a:rPr lang="ru-RU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міжнародна науко-практична конференція. – Полтава, 2019. – С. 114-115.</a:t>
            </a:r>
            <a:endParaRPr lang="ru-RU" sz="1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-27051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uk-UA" sz="1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Шаповал </a:t>
            </a:r>
            <a:r>
              <a:rPr lang="uk-UA" sz="1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Є. Ю. 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Методологічні засади психологічної підготовки </a:t>
            </a:r>
            <a:r>
              <a:rPr lang="uk-UA" sz="1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футзалістів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як основного </a:t>
            </a:r>
            <a:r>
              <a:rPr lang="uk-UA" sz="1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взаємозв’язуючого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компонента ігрової діяльності на заняттях з ПСМ / Є.</a:t>
            </a:r>
            <a:r>
              <a:rPr lang="ru-RU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Ю.</a:t>
            </a:r>
            <a:r>
              <a:rPr lang="ru-RU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Шаповал, Ю. В. Бондаренко // Молодь та олімпійський рух: </a:t>
            </a:r>
            <a:r>
              <a:rPr lang="ru-RU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sz="1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молодих вчених., (17-18 травня 2019 р.). – Київ, 2019. – С. 44-46.</a:t>
            </a:r>
            <a:endParaRPr lang="ru-RU" sz="1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-27051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0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Тараненко </a:t>
            </a:r>
            <a:r>
              <a:rPr lang="uk-UA" sz="1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І. В.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Сутність особистісно орієнтованого виховання / І. В. Тараненко // </a:t>
            </a:r>
            <a:r>
              <a:rPr lang="uk-UA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 Міжнародної науково-практичної конференції «Методика навчання природничих дисциплін у середній та вищій школі» (</a:t>
            </a: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XXV</a:t>
            </a:r>
            <a:r>
              <a:rPr lang="uk-UA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І КАРИШИНСЬКІ ЧИТАННЯ) (м.</a:t>
            </a: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Полтава, 30-31 травня 2019 р.) / За </a:t>
            </a:r>
            <a:r>
              <a:rPr lang="uk-UA" sz="1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ред. проф. М.В.</a:t>
            </a:r>
            <a:r>
              <a:rPr lang="ru-RU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Гриньової</a:t>
            </a:r>
            <a:r>
              <a:rPr lang="uk-UA" sz="1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– Полтава: Астрая, 2019. –</a:t>
            </a:r>
            <a:r>
              <a:rPr lang="uk-UA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 297- </a:t>
            </a:r>
            <a:r>
              <a:rPr lang="uk-UA" sz="1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uk-UA" sz="1000" dirty="0">
                <a:latin typeface="+mn-lt"/>
              </a:rPr>
              <a:t>Аксіологічний підхід до виховання особистості майбутнього вчителя в умовах створення </a:t>
            </a:r>
            <a:r>
              <a:rPr lang="uk-UA" sz="1000" dirty="0" err="1">
                <a:latin typeface="+mn-lt"/>
              </a:rPr>
              <a:t>здоров’язбережувального</a:t>
            </a:r>
            <a:r>
              <a:rPr lang="uk-UA" sz="1000" dirty="0">
                <a:latin typeface="+mn-lt"/>
              </a:rPr>
              <a:t> середовища  закладу вищої освіти / </a:t>
            </a:r>
            <a:r>
              <a:rPr lang="uk-UA" sz="1000" b="1" dirty="0">
                <a:latin typeface="+mn-lt"/>
              </a:rPr>
              <a:t>О.О.</a:t>
            </a:r>
            <a:r>
              <a:rPr lang="ru-RU" sz="1000" b="1" dirty="0">
                <a:latin typeface="+mn-lt"/>
              </a:rPr>
              <a:t> </a:t>
            </a:r>
            <a:r>
              <a:rPr lang="uk-UA" sz="1000" b="1" dirty="0">
                <a:latin typeface="+mn-lt"/>
              </a:rPr>
              <a:t>Момот, Г.В. Кириленко</a:t>
            </a:r>
            <a:r>
              <a:rPr lang="uk-UA" sz="1000" dirty="0">
                <a:latin typeface="+mn-lt"/>
              </a:rPr>
              <a:t> // Актуальні проблеми і перспективи розвитку фізичного виховання та спорту в закладах освіти: </a:t>
            </a:r>
            <a:r>
              <a:rPr lang="uk-UA" sz="1000" dirty="0" err="1">
                <a:latin typeface="+mn-lt"/>
              </a:rPr>
              <a:t>Всеукр</a:t>
            </a:r>
            <a:r>
              <a:rPr lang="uk-UA" sz="1000" dirty="0">
                <a:latin typeface="+mn-lt"/>
              </a:rPr>
              <a:t>. наук.-</a:t>
            </a:r>
            <a:r>
              <a:rPr lang="uk-UA" sz="1000" dirty="0" err="1">
                <a:latin typeface="+mn-lt"/>
              </a:rPr>
              <a:t>прак</a:t>
            </a:r>
            <a:r>
              <a:rPr lang="uk-UA" sz="1000" dirty="0">
                <a:latin typeface="+mn-lt"/>
              </a:rPr>
              <a:t>. </a:t>
            </a:r>
            <a:r>
              <a:rPr lang="uk-UA" sz="1000" dirty="0" err="1">
                <a:latin typeface="+mn-lt"/>
              </a:rPr>
              <a:t>конф</a:t>
            </a:r>
            <a:r>
              <a:rPr lang="uk-UA" sz="1000" dirty="0">
                <a:latin typeface="+mn-lt"/>
              </a:rPr>
              <a:t>., (25 квітня 2019 р.). – Кременчук, 2019. – С.</a:t>
            </a:r>
            <a:r>
              <a:rPr lang="ru-RU" sz="1000" dirty="0">
                <a:latin typeface="+mn-lt"/>
              </a:rPr>
              <a:t> </a:t>
            </a:r>
            <a:r>
              <a:rPr lang="uk-UA" sz="1000" dirty="0">
                <a:latin typeface="+mn-lt"/>
              </a:rPr>
              <a:t>36-39.</a:t>
            </a:r>
            <a:endParaRPr lang="ru-RU" sz="1000" dirty="0">
              <a:latin typeface="+mn-lt"/>
            </a:endParaRP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uk-UA" sz="1000" dirty="0">
                <a:latin typeface="+mn-lt"/>
              </a:rPr>
              <a:t>Забезпечення психофізичного потенціалу студентів засобами волейболу / </a:t>
            </a:r>
            <a:r>
              <a:rPr lang="uk-UA" sz="1000" b="1" dirty="0">
                <a:latin typeface="+mn-lt"/>
              </a:rPr>
              <a:t>Г.В.</a:t>
            </a:r>
            <a:r>
              <a:rPr lang="ru-RU" sz="1000" b="1" dirty="0">
                <a:latin typeface="+mn-lt"/>
              </a:rPr>
              <a:t> </a:t>
            </a:r>
            <a:r>
              <a:rPr lang="uk-UA" sz="1000" b="1" dirty="0">
                <a:latin typeface="+mn-lt"/>
              </a:rPr>
              <a:t>Кириленко, О.І. Кириленко </a:t>
            </a:r>
            <a:r>
              <a:rPr lang="uk-UA" sz="1000" dirty="0">
                <a:latin typeface="+mn-lt"/>
              </a:rPr>
              <a:t>// Роль фізичної культури і спорту в збереженні та зміцненні генофонду нації: </a:t>
            </a:r>
            <a:r>
              <a:rPr lang="uk-UA" sz="1000" dirty="0" err="1">
                <a:latin typeface="+mn-lt"/>
              </a:rPr>
              <a:t>Всеукр</a:t>
            </a:r>
            <a:r>
              <a:rPr lang="uk-UA" sz="1000" dirty="0">
                <a:latin typeface="+mn-lt"/>
              </a:rPr>
              <a:t>. наук.-</a:t>
            </a:r>
            <a:r>
              <a:rPr lang="uk-UA" sz="1000" dirty="0" err="1">
                <a:latin typeface="+mn-lt"/>
              </a:rPr>
              <a:t>прак</a:t>
            </a:r>
            <a:r>
              <a:rPr lang="uk-UA" sz="1000" dirty="0">
                <a:latin typeface="+mn-lt"/>
              </a:rPr>
              <a:t>. </a:t>
            </a:r>
            <a:r>
              <a:rPr lang="uk-UA" sz="1000" dirty="0" err="1">
                <a:latin typeface="+mn-lt"/>
              </a:rPr>
              <a:t>конф</a:t>
            </a:r>
            <a:r>
              <a:rPr lang="uk-UA" sz="1000" dirty="0">
                <a:latin typeface="+mn-lt"/>
              </a:rPr>
              <a:t>., (23-24 квітня 2019 р.). – Полтава, 2019. – С.57-60.</a:t>
            </a:r>
            <a:endParaRPr lang="ru-RU" sz="1000" dirty="0">
              <a:latin typeface="+mn-lt"/>
            </a:endParaRP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ru-RU" sz="1000" dirty="0" err="1">
                <a:latin typeface="+mn-lt"/>
              </a:rPr>
              <a:t>Формування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етично-естетичних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цінностей</a:t>
            </a:r>
            <a:r>
              <a:rPr lang="ru-RU" sz="1000" dirty="0">
                <a:latin typeface="+mn-lt"/>
              </a:rPr>
              <a:t> спорту у </a:t>
            </a:r>
            <a:r>
              <a:rPr lang="ru-RU" sz="1000" dirty="0" err="1">
                <a:latin typeface="+mn-lt"/>
              </a:rPr>
              <a:t>дзеркалі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основних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суперечностей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між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любительським</a:t>
            </a:r>
            <a:r>
              <a:rPr lang="ru-RU" sz="1000" dirty="0">
                <a:latin typeface="+mn-lt"/>
              </a:rPr>
              <a:t> та </a:t>
            </a:r>
            <a:r>
              <a:rPr lang="ru-RU" sz="1000" dirty="0" err="1">
                <a:latin typeface="+mn-lt"/>
              </a:rPr>
              <a:t>професійним</a:t>
            </a:r>
            <a:r>
              <a:rPr lang="ru-RU" sz="1000" dirty="0">
                <a:latin typeface="+mn-lt"/>
              </a:rPr>
              <a:t> спортом / </a:t>
            </a:r>
            <a:r>
              <a:rPr lang="ru-RU" sz="1000" b="1" dirty="0">
                <a:latin typeface="+mn-lt"/>
              </a:rPr>
              <a:t>Г.В. Кириленко, </a:t>
            </a:r>
            <a:r>
              <a:rPr lang="uk-UA" sz="1000" b="1" dirty="0">
                <a:latin typeface="+mn-lt"/>
              </a:rPr>
              <a:t>О.І. </a:t>
            </a:r>
            <a:r>
              <a:rPr lang="ru-RU" sz="1000" b="1" dirty="0">
                <a:latin typeface="+mn-lt"/>
              </a:rPr>
              <a:t> Кириленко </a:t>
            </a:r>
            <a:r>
              <a:rPr lang="ru-RU" sz="1000" dirty="0">
                <a:latin typeface="+mn-lt"/>
              </a:rPr>
              <a:t>// </a:t>
            </a:r>
            <a:r>
              <a:rPr lang="ru-RU" sz="1000" dirty="0" err="1">
                <a:latin typeface="+mn-lt"/>
              </a:rPr>
              <a:t>Технології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здоров’язбережування</a:t>
            </a:r>
            <a:r>
              <a:rPr lang="ru-RU" sz="1000" dirty="0">
                <a:latin typeface="+mn-lt"/>
              </a:rPr>
              <a:t> в </a:t>
            </a:r>
            <a:r>
              <a:rPr lang="ru-RU" sz="1000" dirty="0" err="1">
                <a:latin typeface="+mn-lt"/>
              </a:rPr>
              <a:t>сучасних</a:t>
            </a:r>
            <a:r>
              <a:rPr lang="ru-RU" sz="1000" dirty="0">
                <a:latin typeface="+mn-lt"/>
              </a:rPr>
              <a:t> закладах </a:t>
            </a:r>
            <a:r>
              <a:rPr lang="ru-RU" sz="1000" dirty="0" err="1">
                <a:latin typeface="+mn-lt"/>
              </a:rPr>
              <a:t>освіти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України</a:t>
            </a:r>
            <a:r>
              <a:rPr lang="ru-RU" sz="1000" dirty="0">
                <a:latin typeface="+mn-lt"/>
              </a:rPr>
              <a:t>: </a:t>
            </a:r>
            <a:r>
              <a:rPr lang="ru-RU" sz="1000" dirty="0" err="1">
                <a:latin typeface="+mn-lt"/>
              </a:rPr>
              <a:t>проблеми</a:t>
            </a:r>
            <a:r>
              <a:rPr lang="ru-RU" sz="1000" dirty="0">
                <a:latin typeface="+mn-lt"/>
              </a:rPr>
              <a:t> та </a:t>
            </a:r>
            <a:r>
              <a:rPr lang="ru-RU" sz="1000" dirty="0" err="1">
                <a:latin typeface="+mn-lt"/>
              </a:rPr>
              <a:t>перспективи</a:t>
            </a:r>
            <a:r>
              <a:rPr lang="ru-RU" sz="1000" dirty="0">
                <a:latin typeface="+mn-lt"/>
              </a:rPr>
              <a:t>: матер. </a:t>
            </a:r>
            <a:r>
              <a:rPr lang="ru-RU" sz="1000" dirty="0" err="1">
                <a:latin typeface="+mn-lt"/>
              </a:rPr>
              <a:t>Всеукр</a:t>
            </a:r>
            <a:r>
              <a:rPr lang="ru-RU" sz="1000" dirty="0">
                <a:latin typeface="+mn-lt"/>
              </a:rPr>
              <a:t>. студ. наук.-</a:t>
            </a:r>
            <a:r>
              <a:rPr lang="ru-RU" sz="1000" dirty="0" err="1">
                <a:latin typeface="+mn-lt"/>
              </a:rPr>
              <a:t>практ</a:t>
            </a:r>
            <a:r>
              <a:rPr lang="ru-RU" sz="1000" dirty="0">
                <a:latin typeface="+mn-lt"/>
              </a:rPr>
              <a:t>. </a:t>
            </a:r>
            <a:r>
              <a:rPr lang="ru-RU" sz="1000" dirty="0" err="1">
                <a:latin typeface="+mn-lt"/>
              </a:rPr>
              <a:t>конф</a:t>
            </a:r>
            <a:r>
              <a:rPr lang="ru-RU" sz="1000" dirty="0">
                <a:latin typeface="+mn-lt"/>
              </a:rPr>
              <a:t>. / за. </a:t>
            </a:r>
            <a:r>
              <a:rPr lang="ru-RU" sz="1000" dirty="0" err="1">
                <a:latin typeface="+mn-lt"/>
              </a:rPr>
              <a:t>заг</a:t>
            </a:r>
            <a:r>
              <a:rPr lang="ru-RU" sz="1000" dirty="0">
                <a:latin typeface="+mn-lt"/>
              </a:rPr>
              <a:t>. ред. О.О. </a:t>
            </a:r>
            <a:r>
              <a:rPr lang="ru-RU" sz="1000" dirty="0" err="1">
                <a:latin typeface="+mn-lt"/>
              </a:rPr>
              <a:t>Момот</a:t>
            </a:r>
            <a:r>
              <a:rPr lang="ru-RU" sz="1000" dirty="0">
                <a:latin typeface="+mn-lt"/>
              </a:rPr>
              <a:t>, Ю.В. </a:t>
            </a:r>
            <a:r>
              <a:rPr lang="ru-RU" sz="1000" dirty="0" err="1">
                <a:latin typeface="+mn-lt"/>
              </a:rPr>
              <a:t>Зайцевої</a:t>
            </a:r>
            <a:r>
              <a:rPr lang="ru-RU" sz="1000" dirty="0">
                <a:latin typeface="+mn-lt"/>
              </a:rPr>
              <a:t>, Ю.В. </a:t>
            </a:r>
            <a:r>
              <a:rPr lang="ru-RU" sz="1000" dirty="0" err="1">
                <a:latin typeface="+mn-lt"/>
              </a:rPr>
              <a:t>Солохи</a:t>
            </a:r>
            <a:r>
              <a:rPr lang="ru-RU" sz="1000" dirty="0">
                <a:latin typeface="+mn-lt"/>
              </a:rPr>
              <a:t> та </a:t>
            </a:r>
            <a:r>
              <a:rPr lang="ru-RU" sz="1000" dirty="0" err="1">
                <a:latin typeface="+mn-lt"/>
              </a:rPr>
              <a:t>ін</a:t>
            </a:r>
            <a:r>
              <a:rPr lang="ru-RU" sz="1000" dirty="0">
                <a:latin typeface="+mn-lt"/>
              </a:rPr>
              <a:t>. – Полтава : </a:t>
            </a:r>
            <a:r>
              <a:rPr lang="ru-RU" sz="1000" dirty="0" err="1">
                <a:latin typeface="+mn-lt"/>
              </a:rPr>
              <a:t>Сімон</a:t>
            </a:r>
            <a:r>
              <a:rPr lang="ru-RU" sz="1000" dirty="0">
                <a:latin typeface="+mn-lt"/>
              </a:rPr>
              <a:t>, 2019. – С. 46-52.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+mn-lt"/>
              </a:rPr>
              <a:t>Криза </a:t>
            </a:r>
            <a:r>
              <a:rPr lang="ru-RU" sz="1000" dirty="0" err="1">
                <a:latin typeface="+mn-lt"/>
              </a:rPr>
              <a:t>сучасного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олімпізму</a:t>
            </a:r>
            <a:r>
              <a:rPr lang="ru-RU" sz="1000" dirty="0">
                <a:latin typeface="+mn-lt"/>
              </a:rPr>
              <a:t> / </a:t>
            </a:r>
            <a:r>
              <a:rPr lang="ru-RU" sz="1000" b="1" dirty="0">
                <a:latin typeface="+mn-lt"/>
              </a:rPr>
              <a:t>О.І. Кириленко</a:t>
            </a:r>
            <a:r>
              <a:rPr lang="ru-RU" sz="1000" dirty="0">
                <a:latin typeface="+mn-lt"/>
              </a:rPr>
              <a:t>, Д. </a:t>
            </a:r>
            <a:r>
              <a:rPr lang="ru-RU" sz="1000" dirty="0" err="1">
                <a:latin typeface="+mn-lt"/>
              </a:rPr>
              <a:t>Чорний</a:t>
            </a:r>
            <a:r>
              <a:rPr lang="ru-RU" sz="1000" dirty="0">
                <a:latin typeface="+mn-lt"/>
              </a:rPr>
              <a:t> // </a:t>
            </a:r>
            <a:r>
              <a:rPr lang="ru-RU" sz="1000" dirty="0" err="1">
                <a:latin typeface="+mn-lt"/>
              </a:rPr>
              <a:t>Технології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здоров’язбережування</a:t>
            </a:r>
            <a:r>
              <a:rPr lang="ru-RU" sz="1000" dirty="0">
                <a:latin typeface="+mn-lt"/>
              </a:rPr>
              <a:t> в </a:t>
            </a:r>
            <a:r>
              <a:rPr lang="ru-RU" sz="1000" dirty="0" err="1">
                <a:latin typeface="+mn-lt"/>
              </a:rPr>
              <a:t>сучасних</a:t>
            </a:r>
            <a:r>
              <a:rPr lang="ru-RU" sz="1000" dirty="0">
                <a:latin typeface="+mn-lt"/>
              </a:rPr>
              <a:t> закладах </a:t>
            </a:r>
            <a:r>
              <a:rPr lang="ru-RU" sz="1000" dirty="0" err="1">
                <a:latin typeface="+mn-lt"/>
              </a:rPr>
              <a:t>освіти</a:t>
            </a:r>
            <a:r>
              <a:rPr lang="ru-RU" sz="1000" dirty="0">
                <a:latin typeface="+mn-lt"/>
              </a:rPr>
              <a:t> </a:t>
            </a:r>
            <a:r>
              <a:rPr lang="ru-RU" sz="1000" dirty="0" err="1">
                <a:latin typeface="+mn-lt"/>
              </a:rPr>
              <a:t>Україні</a:t>
            </a:r>
            <a:r>
              <a:rPr lang="ru-RU" sz="1000" dirty="0">
                <a:latin typeface="+mn-lt"/>
              </a:rPr>
              <a:t>: </a:t>
            </a:r>
            <a:r>
              <a:rPr lang="ru-RU" sz="1000" dirty="0" err="1">
                <a:latin typeface="+mn-lt"/>
              </a:rPr>
              <a:t>проблеми</a:t>
            </a:r>
            <a:r>
              <a:rPr lang="ru-RU" sz="1000" dirty="0">
                <a:latin typeface="+mn-lt"/>
              </a:rPr>
              <a:t> та </a:t>
            </a:r>
            <a:r>
              <a:rPr lang="ru-RU" sz="1000" dirty="0" err="1">
                <a:latin typeface="+mn-lt"/>
              </a:rPr>
              <a:t>перспективи</a:t>
            </a:r>
            <a:r>
              <a:rPr lang="ru-RU" sz="1000" dirty="0">
                <a:latin typeface="+mn-lt"/>
              </a:rPr>
              <a:t>: матер. </a:t>
            </a:r>
            <a:r>
              <a:rPr lang="ru-RU" sz="1000" dirty="0" err="1">
                <a:latin typeface="+mn-lt"/>
              </a:rPr>
              <a:t>Всеукр</a:t>
            </a:r>
            <a:r>
              <a:rPr lang="ru-RU" sz="1000" dirty="0">
                <a:latin typeface="+mn-lt"/>
              </a:rPr>
              <a:t>. студ. наук.-</a:t>
            </a:r>
            <a:r>
              <a:rPr lang="ru-RU" sz="1000" dirty="0" err="1">
                <a:latin typeface="+mn-lt"/>
              </a:rPr>
              <a:t>практ</a:t>
            </a:r>
            <a:r>
              <a:rPr lang="ru-RU" sz="1000" dirty="0">
                <a:latin typeface="+mn-lt"/>
              </a:rPr>
              <a:t>. </a:t>
            </a:r>
            <a:r>
              <a:rPr lang="ru-RU" sz="1000" dirty="0" err="1">
                <a:latin typeface="+mn-lt"/>
              </a:rPr>
              <a:t>конф</a:t>
            </a:r>
            <a:r>
              <a:rPr lang="ru-RU" sz="1000" dirty="0">
                <a:latin typeface="+mn-lt"/>
              </a:rPr>
              <a:t>. / за. </a:t>
            </a:r>
            <a:r>
              <a:rPr lang="ru-RU" sz="1000" dirty="0" err="1">
                <a:latin typeface="+mn-lt"/>
              </a:rPr>
              <a:t>заг</a:t>
            </a:r>
            <a:r>
              <a:rPr lang="ru-RU" sz="1000" dirty="0">
                <a:latin typeface="+mn-lt"/>
              </a:rPr>
              <a:t>. ред. О.О. </a:t>
            </a:r>
            <a:r>
              <a:rPr lang="ru-RU" sz="1000" dirty="0" err="1">
                <a:latin typeface="+mn-lt"/>
              </a:rPr>
              <a:t>Момот</a:t>
            </a:r>
            <a:r>
              <a:rPr lang="ru-RU" sz="1000" dirty="0">
                <a:latin typeface="+mn-lt"/>
              </a:rPr>
              <a:t>, Ю.В. </a:t>
            </a:r>
            <a:r>
              <a:rPr lang="ru-RU" sz="1000" dirty="0" err="1">
                <a:latin typeface="+mn-lt"/>
              </a:rPr>
              <a:t>Зайцевої</a:t>
            </a:r>
            <a:r>
              <a:rPr lang="ru-RU" sz="1000" dirty="0">
                <a:latin typeface="+mn-lt"/>
              </a:rPr>
              <a:t>, Ю.В. </a:t>
            </a:r>
            <a:r>
              <a:rPr lang="ru-RU" sz="1000" dirty="0" err="1">
                <a:latin typeface="+mn-lt"/>
              </a:rPr>
              <a:t>Солохи</a:t>
            </a:r>
            <a:r>
              <a:rPr lang="ru-RU" sz="1000" dirty="0">
                <a:latin typeface="+mn-lt"/>
              </a:rPr>
              <a:t> та </a:t>
            </a:r>
            <a:r>
              <a:rPr lang="ru-RU" sz="1000" dirty="0" err="1">
                <a:latin typeface="+mn-lt"/>
              </a:rPr>
              <a:t>ін</a:t>
            </a:r>
            <a:r>
              <a:rPr lang="ru-RU" sz="1000" dirty="0">
                <a:latin typeface="+mn-lt"/>
              </a:rPr>
              <a:t>. – Полтава : </a:t>
            </a:r>
            <a:r>
              <a:rPr lang="ru-RU" sz="1000" dirty="0" err="1">
                <a:latin typeface="+mn-lt"/>
              </a:rPr>
              <a:t>Сімон</a:t>
            </a:r>
            <a:r>
              <a:rPr lang="ru-RU" sz="1000" dirty="0">
                <a:latin typeface="+mn-lt"/>
              </a:rPr>
              <a:t>, 2019. – С. 52-57.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uk-UA" sz="1000" dirty="0">
                <a:latin typeface="+mn-lt"/>
              </a:rPr>
              <a:t>Аксіологічний підхід до виховання особистості майбутнього вчителя в умовах створення </a:t>
            </a:r>
            <a:r>
              <a:rPr lang="uk-UA" sz="1000" dirty="0" err="1">
                <a:latin typeface="+mn-lt"/>
              </a:rPr>
              <a:t>здоров’язбережувального</a:t>
            </a:r>
            <a:r>
              <a:rPr lang="uk-UA" sz="1000" dirty="0">
                <a:latin typeface="+mn-lt"/>
              </a:rPr>
              <a:t> середовища  закладу вищої освіти / </a:t>
            </a:r>
            <a:r>
              <a:rPr lang="uk-UA" sz="1000" b="1" dirty="0">
                <a:latin typeface="+mn-lt"/>
              </a:rPr>
              <a:t>О.О. Момот, Г.В. Кириленко</a:t>
            </a:r>
            <a:r>
              <a:rPr lang="uk-UA" sz="1000" dirty="0">
                <a:latin typeface="+mn-lt"/>
              </a:rPr>
              <a:t> // Актуальні проблеми і перспективи розвитку фізичного виховання та спорту в закладах освіти: </a:t>
            </a:r>
            <a:r>
              <a:rPr lang="uk-UA" sz="1000" dirty="0" err="1">
                <a:latin typeface="+mn-lt"/>
              </a:rPr>
              <a:t>Всеукр</a:t>
            </a:r>
            <a:r>
              <a:rPr lang="uk-UA" sz="1000" dirty="0">
                <a:latin typeface="+mn-lt"/>
              </a:rPr>
              <a:t>. наук.-</a:t>
            </a:r>
            <a:r>
              <a:rPr lang="uk-UA" sz="1000" dirty="0" err="1">
                <a:latin typeface="+mn-lt"/>
              </a:rPr>
              <a:t>прак</a:t>
            </a:r>
            <a:r>
              <a:rPr lang="uk-UA" sz="1000" dirty="0">
                <a:latin typeface="+mn-lt"/>
              </a:rPr>
              <a:t>. </a:t>
            </a:r>
            <a:r>
              <a:rPr lang="uk-UA" sz="1000" dirty="0" err="1">
                <a:latin typeface="+mn-lt"/>
              </a:rPr>
              <a:t>конф</a:t>
            </a:r>
            <a:r>
              <a:rPr lang="uk-UA" sz="1000" dirty="0">
                <a:latin typeface="+mn-lt"/>
              </a:rPr>
              <a:t>., (25 квітня 2019 р.). – Кременчук, 2019. – С. 87-89.</a:t>
            </a:r>
            <a:endParaRPr lang="ru-RU" sz="1000" dirty="0">
              <a:latin typeface="+mn-lt"/>
            </a:endParaRPr>
          </a:p>
          <a:p>
            <a:pPr marL="270510" indent="-270510"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143000"/>
            <a:ext cx="2057400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95" y="4058341"/>
            <a:ext cx="203835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199"/>
            <a:ext cx="5638800" cy="5673725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uk-UA" sz="3600" dirty="0" err="1"/>
              <a:t>Здоров’язбрежувальне</a:t>
            </a:r>
            <a:r>
              <a:rPr lang="uk-UA" sz="3600" dirty="0"/>
              <a:t> середовище закладу вищої освіти / </a:t>
            </a:r>
            <a:r>
              <a:rPr lang="uk-UA" sz="3600" b="1" dirty="0"/>
              <a:t>О.О. Момот, О.І. Кириленко</a:t>
            </a:r>
            <a:r>
              <a:rPr lang="uk-UA" sz="3600" dirty="0"/>
              <a:t> // Роль фізичної культури і спорту в збереженні та зміцненні генофонду нації: </a:t>
            </a:r>
            <a:r>
              <a:rPr lang="uk-UA" sz="3600" dirty="0" err="1"/>
              <a:t>Всеукр</a:t>
            </a:r>
            <a:r>
              <a:rPr lang="uk-UA" sz="3600" dirty="0"/>
              <a:t>. наук.-</a:t>
            </a:r>
            <a:r>
              <a:rPr lang="uk-UA" sz="3600" dirty="0" err="1"/>
              <a:t>прак</a:t>
            </a:r>
            <a:r>
              <a:rPr lang="uk-UA" sz="3600" dirty="0"/>
              <a:t>. </a:t>
            </a:r>
            <a:r>
              <a:rPr lang="uk-UA" sz="3600" dirty="0" err="1"/>
              <a:t>конф</a:t>
            </a:r>
            <a:r>
              <a:rPr lang="uk-UA" sz="3600" dirty="0"/>
              <a:t>., (23-24 квітня 2019 р.). – Полтава, 2019. – С.22-24.</a:t>
            </a:r>
            <a:endParaRPr lang="ru-RU" sz="3600" dirty="0"/>
          </a:p>
          <a:p>
            <a:pPr lvl="0" algn="just"/>
            <a:r>
              <a:rPr lang="uk-UA" sz="3600" b="1" dirty="0"/>
              <a:t>Момот О.О. </a:t>
            </a:r>
            <a:r>
              <a:rPr lang="uk-UA" sz="3600" dirty="0"/>
              <a:t>Заходи з упровадження ідей олімпійського руху / О.О. Момот // Технології </a:t>
            </a:r>
            <a:r>
              <a:rPr lang="uk-UA" sz="3600" dirty="0" err="1"/>
              <a:t>здоров'язбережування</a:t>
            </a:r>
            <a:r>
              <a:rPr lang="uk-UA" sz="3600" dirty="0"/>
              <a:t> в сучасних закладах України: проблеми та перспективи : матеріали  VІІ </a:t>
            </a:r>
            <a:r>
              <a:rPr lang="uk-UA" sz="3600" dirty="0" err="1"/>
              <a:t>Всеукр</a:t>
            </a:r>
            <a:r>
              <a:rPr lang="uk-UA" sz="3600" dirty="0"/>
              <a:t>. </a:t>
            </a:r>
            <a:r>
              <a:rPr lang="uk-UA" sz="3600" dirty="0" err="1"/>
              <a:t>студ</a:t>
            </a:r>
            <a:r>
              <a:rPr lang="uk-UA" sz="3600" dirty="0"/>
              <a:t>. наук.-</a:t>
            </a:r>
            <a:r>
              <a:rPr lang="uk-UA" sz="3600" dirty="0" err="1"/>
              <a:t>прак</a:t>
            </a:r>
            <a:r>
              <a:rPr lang="uk-UA" sz="3600" dirty="0"/>
              <a:t>. </a:t>
            </a:r>
            <a:r>
              <a:rPr lang="uk-UA" sz="3600" dirty="0" err="1"/>
              <a:t>конф</a:t>
            </a:r>
            <a:r>
              <a:rPr lang="uk-UA" sz="3600" dirty="0"/>
              <a:t>., (24-25 жовтня, 2019 р.). – Полтава, 2019. – С. 73-76.</a:t>
            </a:r>
            <a:endParaRPr lang="ru-RU" sz="3600" dirty="0"/>
          </a:p>
          <a:p>
            <a:pPr lvl="0" algn="just"/>
            <a:r>
              <a:rPr lang="uk-UA" sz="3600" b="1" dirty="0" err="1"/>
              <a:t>Новік</a:t>
            </a:r>
            <a:r>
              <a:rPr lang="uk-UA" sz="3600" b="1" dirty="0"/>
              <a:t> С.М.</a:t>
            </a:r>
            <a:r>
              <a:rPr lang="uk-UA" sz="3600" dirty="0"/>
              <a:t> Методичні засади викладання </a:t>
            </a:r>
            <a:r>
              <a:rPr lang="uk-UA" sz="3600" dirty="0" err="1"/>
              <a:t>хортингу</a:t>
            </a:r>
            <a:r>
              <a:rPr lang="uk-UA" sz="3600" dirty="0"/>
              <a:t> для майбутнього учителя фізичної культури  / С.М. </a:t>
            </a:r>
            <a:r>
              <a:rPr lang="uk-UA" sz="3600" dirty="0" err="1"/>
              <a:t>Новік</a:t>
            </a:r>
            <a:r>
              <a:rPr lang="uk-UA" sz="3600" dirty="0"/>
              <a:t> //  Роль фізичної культури і спорту в збереженні та зміцненні генофонду нації: Всеукраїнська науково-практична конференція – Полтава, 2019. – С. 60-61. </a:t>
            </a:r>
            <a:r>
              <a:rPr lang="ru-RU" sz="3600" dirty="0"/>
              <a:t>(23-24 </a:t>
            </a:r>
            <a:r>
              <a:rPr lang="ru-RU" sz="3600" dirty="0" err="1"/>
              <a:t>квітня</a:t>
            </a:r>
            <a:r>
              <a:rPr lang="ru-RU" sz="3600" dirty="0"/>
              <a:t> 2019 р.).</a:t>
            </a:r>
          </a:p>
          <a:p>
            <a:pPr lvl="0" algn="just"/>
            <a:r>
              <a:rPr lang="uk-UA" sz="3600" b="1" dirty="0" err="1"/>
              <a:t>Новік</a:t>
            </a:r>
            <a:r>
              <a:rPr lang="uk-UA" sz="3600" b="1" dirty="0"/>
              <a:t> С.М</a:t>
            </a:r>
            <a:r>
              <a:rPr lang="uk-UA" sz="3600" dirty="0"/>
              <a:t>. Педагогічний аналіз принципів формування відповідальності старших підлітків / С.М. </a:t>
            </a:r>
            <a:r>
              <a:rPr lang="uk-UA" sz="3600" dirty="0" err="1"/>
              <a:t>Новік</a:t>
            </a:r>
            <a:r>
              <a:rPr lang="uk-UA" sz="3600" dirty="0"/>
              <a:t> // Теоретико-прикладні аспекти сучасної педагогічної науки і освіти: європейський вектор: участь у  науково-практичній конференції (21 червня 2019 р.) – Івано-Франківськ, 2019.</a:t>
            </a:r>
            <a:endParaRPr lang="ru-RU" sz="3600" dirty="0"/>
          </a:p>
          <a:p>
            <a:pPr lvl="0" algn="just"/>
            <a:r>
              <a:rPr lang="uk-UA" sz="3600" b="1" dirty="0"/>
              <a:t>Шаповал Є.</a:t>
            </a:r>
            <a:r>
              <a:rPr lang="uk-UA" sz="3600" dirty="0"/>
              <a:t> Зміст теоретичної підготовки спортсменів, які займаються </a:t>
            </a:r>
            <a:r>
              <a:rPr lang="uk-UA" sz="3600" dirty="0" err="1"/>
              <a:t>футзалом</a:t>
            </a:r>
            <a:r>
              <a:rPr lang="uk-UA" sz="3600" dirty="0"/>
              <a:t> / Є. Шаповал, Ю. Бондаренко // Роль фізичної культури і спорту в збереженні та зміцненні генофонду </a:t>
            </a:r>
            <a:r>
              <a:rPr lang="uk-UA" sz="3600" dirty="0" err="1"/>
              <a:t>націїї</a:t>
            </a:r>
            <a:r>
              <a:rPr lang="uk-UA" sz="3600" dirty="0"/>
              <a:t>: матеріали всеукр.наук.-</a:t>
            </a:r>
            <a:r>
              <a:rPr lang="uk-UA" sz="3600" dirty="0" err="1"/>
              <a:t>практ.конф</a:t>
            </a:r>
            <a:r>
              <a:rPr lang="uk-UA" sz="3600" dirty="0"/>
              <a:t>., (м. Полтава, 23-24 квітня 2019р.). – Полтава: Видавець Шевченко Р. В., 2019. – 123 с.</a:t>
            </a:r>
            <a:endParaRPr lang="ru-RU" sz="3600" dirty="0"/>
          </a:p>
          <a:p>
            <a:pPr lvl="0" algn="just"/>
            <a:r>
              <a:rPr lang="ru-RU" sz="3600" b="1" dirty="0"/>
              <a:t>Шаповал Є. Ю.</a:t>
            </a:r>
            <a:r>
              <a:rPr lang="ru-RU" sz="3600" dirty="0"/>
              <a:t> </a:t>
            </a:r>
            <a:r>
              <a:rPr lang="ru-RU" sz="3600" dirty="0" err="1"/>
              <a:t>Особливості</a:t>
            </a:r>
            <a:r>
              <a:rPr lang="ru-RU" sz="3600" dirty="0"/>
              <a:t> </a:t>
            </a:r>
            <a:r>
              <a:rPr lang="ru-RU" sz="3600" dirty="0" err="1"/>
              <a:t>побудови</a:t>
            </a:r>
            <a:r>
              <a:rPr lang="ru-RU" sz="3600" dirty="0"/>
              <a:t> </a:t>
            </a:r>
            <a:r>
              <a:rPr lang="ru-RU" sz="3600" dirty="0" err="1"/>
              <a:t>колового</a:t>
            </a:r>
            <a:r>
              <a:rPr lang="ru-RU" sz="3600" dirty="0"/>
              <a:t> </a:t>
            </a:r>
            <a:r>
              <a:rPr lang="ru-RU" sz="3600" dirty="0" err="1"/>
              <a:t>тренування</a:t>
            </a:r>
            <a:r>
              <a:rPr lang="ru-RU" sz="3600" dirty="0"/>
              <a:t> у </a:t>
            </a:r>
            <a:r>
              <a:rPr lang="ru-RU" sz="3600" dirty="0" err="1"/>
              <a:t>жіночому</a:t>
            </a:r>
            <a:r>
              <a:rPr lang="ru-RU" sz="3600" dirty="0"/>
              <a:t> </a:t>
            </a:r>
            <a:r>
              <a:rPr lang="ru-RU" sz="3600" dirty="0" err="1"/>
              <a:t>футзалі</a:t>
            </a:r>
            <a:r>
              <a:rPr lang="ru-RU" sz="3600" dirty="0"/>
              <a:t> для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силових</a:t>
            </a:r>
            <a:r>
              <a:rPr lang="ru-RU" sz="3600" dirty="0"/>
              <a:t> </a:t>
            </a:r>
            <a:r>
              <a:rPr lang="ru-RU" sz="3600" dirty="0" err="1"/>
              <a:t>здібностей</a:t>
            </a:r>
            <a:r>
              <a:rPr lang="ru-RU" sz="3600" dirty="0"/>
              <a:t> / Є. Ю. Шаповал, А. </a:t>
            </a:r>
            <a:r>
              <a:rPr lang="ru-RU" sz="3600" dirty="0" err="1"/>
              <a:t>Воскобійник</a:t>
            </a:r>
            <a:r>
              <a:rPr lang="ru-RU" sz="3600" dirty="0"/>
              <a:t>, А. Тищенко // </a:t>
            </a:r>
            <a:r>
              <a:rPr lang="ru-RU" sz="3600" dirty="0" err="1"/>
              <a:t>Технології</a:t>
            </a:r>
            <a:r>
              <a:rPr lang="ru-RU" sz="3600" dirty="0"/>
              <a:t> </a:t>
            </a:r>
            <a:r>
              <a:rPr lang="ru-RU" sz="3600" dirty="0" err="1"/>
              <a:t>здоров’язбережування</a:t>
            </a:r>
            <a:r>
              <a:rPr lang="ru-RU" sz="3600" dirty="0"/>
              <a:t> </a:t>
            </a:r>
            <a:r>
              <a:rPr lang="ru-RU" sz="3600" dirty="0" err="1"/>
              <a:t>сучасних</a:t>
            </a:r>
            <a:r>
              <a:rPr lang="ru-RU" sz="3600" dirty="0"/>
              <a:t> закладах </a:t>
            </a:r>
            <a:r>
              <a:rPr lang="ru-RU" sz="3600" dirty="0" err="1"/>
              <a:t>освіти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: </a:t>
            </a:r>
            <a:r>
              <a:rPr lang="ru-RU" sz="3600" dirty="0" err="1"/>
              <a:t>проблеми</a:t>
            </a:r>
            <a:r>
              <a:rPr lang="ru-RU" sz="3600" dirty="0"/>
              <a:t> та </a:t>
            </a:r>
            <a:r>
              <a:rPr lang="ru-RU" sz="3600" dirty="0" err="1"/>
              <a:t>перспективи</a:t>
            </a:r>
            <a:r>
              <a:rPr lang="ru-RU" sz="3600" dirty="0"/>
              <a:t>: матер. </a:t>
            </a:r>
            <a:r>
              <a:rPr lang="ru-RU" sz="3600" dirty="0" err="1"/>
              <a:t>Всеукр</a:t>
            </a:r>
            <a:r>
              <a:rPr lang="ru-RU" sz="3600" dirty="0"/>
              <a:t>. студ. наук.-</a:t>
            </a:r>
            <a:r>
              <a:rPr lang="ru-RU" sz="3600" dirty="0" err="1"/>
              <a:t>практ.конф</a:t>
            </a:r>
            <a:r>
              <a:rPr lang="ru-RU" sz="3600" dirty="0"/>
              <a:t>. / за </a:t>
            </a:r>
            <a:r>
              <a:rPr lang="ru-RU" sz="3600" dirty="0" err="1"/>
              <a:t>заг.ред.О</a:t>
            </a:r>
            <a:r>
              <a:rPr lang="ru-RU" sz="3600" dirty="0"/>
              <a:t>. О. </a:t>
            </a:r>
            <a:r>
              <a:rPr lang="ru-RU" sz="3600" dirty="0" err="1"/>
              <a:t>Момот</a:t>
            </a:r>
            <a:r>
              <a:rPr lang="ru-RU" sz="3600" dirty="0"/>
              <a:t>, Ю. В. </a:t>
            </a:r>
            <a:r>
              <a:rPr lang="ru-RU" sz="3600" dirty="0" err="1"/>
              <a:t>Зайцевої</a:t>
            </a:r>
            <a:r>
              <a:rPr lang="ru-RU" sz="3600" dirty="0"/>
              <a:t>, Ю. В. </a:t>
            </a:r>
            <a:r>
              <a:rPr lang="ru-RU" sz="3600" dirty="0" err="1"/>
              <a:t>Солохи</a:t>
            </a:r>
            <a:r>
              <a:rPr lang="ru-RU" sz="3600" dirty="0"/>
              <a:t> та </a:t>
            </a:r>
            <a:r>
              <a:rPr lang="ru-RU" sz="3600" dirty="0" err="1"/>
              <a:t>ін</a:t>
            </a:r>
            <a:r>
              <a:rPr lang="ru-RU" sz="3600" dirty="0"/>
              <a:t>. – Полтава: </a:t>
            </a:r>
            <a:r>
              <a:rPr lang="ru-RU" sz="3600" dirty="0" err="1"/>
              <a:t>Сімон</a:t>
            </a:r>
            <a:r>
              <a:rPr lang="ru-RU" sz="3600" dirty="0"/>
              <a:t>, 2019. – С. 127-131</a:t>
            </a:r>
          </a:p>
          <a:p>
            <a:pPr lvl="0" algn="just"/>
            <a:r>
              <a:rPr lang="uk-UA" sz="3600" b="1" dirty="0"/>
              <a:t>Тараненко І. В.</a:t>
            </a:r>
            <a:r>
              <a:rPr lang="uk-UA" sz="3600" dirty="0"/>
              <a:t> Психолого-педагогічна характеристика лідерських якостей спортсмена / І. В. Тараненко, Д. І. </a:t>
            </a:r>
            <a:r>
              <a:rPr lang="uk-UA" sz="3600" dirty="0" err="1"/>
              <a:t>Луб’янецька</a:t>
            </a:r>
            <a:r>
              <a:rPr lang="uk-UA" sz="3600" dirty="0"/>
              <a:t> // </a:t>
            </a:r>
            <a:r>
              <a:rPr lang="ru-RU" sz="3600" dirty="0" err="1"/>
              <a:t>Технології</a:t>
            </a:r>
            <a:r>
              <a:rPr lang="ru-RU" sz="3600" dirty="0"/>
              <a:t> </a:t>
            </a:r>
            <a:r>
              <a:rPr lang="ru-RU" sz="3600" dirty="0" err="1"/>
              <a:t>здоров’язбережування</a:t>
            </a:r>
            <a:r>
              <a:rPr lang="ru-RU" sz="3600" dirty="0"/>
              <a:t> в </a:t>
            </a:r>
            <a:r>
              <a:rPr lang="ru-RU" sz="3600" dirty="0" err="1"/>
              <a:t>сучасних</a:t>
            </a:r>
            <a:r>
              <a:rPr lang="ru-RU" sz="3600" dirty="0"/>
              <a:t> закладах </a:t>
            </a:r>
            <a:r>
              <a:rPr lang="ru-RU" sz="3600" dirty="0" err="1"/>
              <a:t>освітиУкраїни</a:t>
            </a:r>
            <a:r>
              <a:rPr lang="ru-RU" sz="3600" dirty="0"/>
              <a:t>: </a:t>
            </a:r>
            <a:r>
              <a:rPr lang="ru-RU" sz="3600" dirty="0" err="1"/>
              <a:t>проблеми</a:t>
            </a:r>
            <a:r>
              <a:rPr lang="ru-RU" sz="3600" dirty="0"/>
              <a:t> та </a:t>
            </a:r>
            <a:r>
              <a:rPr lang="ru-RU" sz="3600" dirty="0" err="1"/>
              <a:t>перспективи</a:t>
            </a:r>
            <a:r>
              <a:rPr lang="ru-RU" sz="3600" dirty="0"/>
              <a:t>: матер. </a:t>
            </a:r>
            <a:r>
              <a:rPr lang="ru-RU" sz="3600" dirty="0" err="1"/>
              <a:t>Всеукр</a:t>
            </a:r>
            <a:r>
              <a:rPr lang="ru-RU" sz="3600" dirty="0"/>
              <a:t>. студ. наук.-</a:t>
            </a:r>
            <a:r>
              <a:rPr lang="ru-RU" sz="3600" dirty="0" err="1"/>
              <a:t>практ.конф</a:t>
            </a:r>
            <a:r>
              <a:rPr lang="ru-RU" sz="3600" dirty="0"/>
              <a:t>. / за </a:t>
            </a:r>
            <a:r>
              <a:rPr lang="ru-RU" sz="3600" dirty="0" err="1"/>
              <a:t>заг</a:t>
            </a:r>
            <a:r>
              <a:rPr lang="ru-RU" sz="3600" dirty="0"/>
              <a:t>. ред. О. О. </a:t>
            </a:r>
            <a:r>
              <a:rPr lang="ru-RU" sz="3600" dirty="0" err="1"/>
              <a:t>Момот</a:t>
            </a:r>
            <a:r>
              <a:rPr lang="ru-RU" sz="3600" dirty="0"/>
              <a:t>, Ю. В. </a:t>
            </a:r>
            <a:r>
              <a:rPr lang="ru-RU" sz="3600" dirty="0" err="1"/>
              <a:t>Зайцевої</a:t>
            </a:r>
            <a:r>
              <a:rPr lang="ru-RU" sz="3600" dirty="0"/>
              <a:t>, Ю. В. </a:t>
            </a:r>
            <a:r>
              <a:rPr lang="ru-RU" sz="3600" dirty="0" err="1"/>
              <a:t>Солохи</a:t>
            </a:r>
            <a:r>
              <a:rPr lang="ru-RU" sz="3600" dirty="0"/>
              <a:t> та </a:t>
            </a:r>
            <a:r>
              <a:rPr lang="ru-RU" sz="3600" dirty="0" err="1"/>
              <a:t>ін</a:t>
            </a:r>
            <a:r>
              <a:rPr lang="ru-RU" sz="3600" dirty="0"/>
              <a:t>. –Полтава : </a:t>
            </a:r>
            <a:r>
              <a:rPr lang="ru-RU" sz="3600" dirty="0" err="1"/>
              <a:t>Сімон</a:t>
            </a:r>
            <a:r>
              <a:rPr lang="ru-RU" sz="3600" dirty="0"/>
              <a:t>, 2019</a:t>
            </a:r>
            <a:r>
              <a:rPr lang="uk-UA" sz="3600" dirty="0"/>
              <a:t>, С 70-73</a:t>
            </a:r>
            <a:endParaRPr lang="ru-RU" sz="3600" dirty="0"/>
          </a:p>
          <a:p>
            <a:pPr lvl="0" algn="just"/>
            <a:r>
              <a:rPr lang="uk-UA" sz="3600" b="1" dirty="0"/>
              <a:t>Зайцева Ю.В.</a:t>
            </a:r>
            <a:r>
              <a:rPr lang="uk-UA" sz="3600" dirty="0"/>
              <a:t> </a:t>
            </a:r>
            <a:r>
              <a:rPr lang="uk-UA" sz="3600" dirty="0" err="1"/>
              <a:t>Кроссфіт</a:t>
            </a:r>
            <a:r>
              <a:rPr lang="uk-UA" sz="3600" dirty="0"/>
              <a:t>-тренування як засіб оптимізації фізичної підготовки волейболісток / Ю.В. Зайцева // Інноваційні та інформаційні технології у фізичній культурі, спорті, фізичній терапії та </a:t>
            </a:r>
            <a:r>
              <a:rPr lang="uk-UA" sz="3600" dirty="0" err="1"/>
              <a:t>ерготерапії</a:t>
            </a:r>
            <a:r>
              <a:rPr lang="uk-UA" sz="3600" dirty="0"/>
              <a:t>: Матеріали </a:t>
            </a:r>
            <a:r>
              <a:rPr lang="ru-RU" sz="3600" dirty="0"/>
              <a:t>II</a:t>
            </a:r>
            <a:r>
              <a:rPr lang="uk-UA" sz="3600" dirty="0"/>
              <a:t> Всеукраїнської електронної науково-практичної конференції з міжнародною участю </a:t>
            </a:r>
            <a:r>
              <a:rPr lang="ru-RU" sz="3600" dirty="0"/>
              <a:t>(</a:t>
            </a:r>
            <a:r>
              <a:rPr lang="ru-RU" sz="3600" dirty="0" err="1"/>
              <a:t>Київ</a:t>
            </a:r>
            <a:r>
              <a:rPr lang="ru-RU" sz="3600" dirty="0"/>
              <a:t>, 18 </a:t>
            </a:r>
            <a:r>
              <a:rPr lang="ru-RU" sz="3600" dirty="0" err="1"/>
              <a:t>квітня</a:t>
            </a:r>
            <a:r>
              <a:rPr lang="ru-RU" sz="3600" dirty="0"/>
              <a:t> 2019 р.) / ред. О.А. </a:t>
            </a:r>
            <a:r>
              <a:rPr lang="ru-RU" sz="3600" dirty="0" err="1"/>
              <a:t>Шинкарук</a:t>
            </a:r>
            <a:r>
              <a:rPr lang="ru-RU" sz="3600" dirty="0"/>
              <a:t>. – К.: НУФВСУ, 2019. –</a:t>
            </a:r>
            <a:r>
              <a:rPr lang="uk-UA" sz="3600" dirty="0"/>
              <a:t> С. 23-24. </a:t>
            </a:r>
            <a:endParaRPr lang="ru-RU" sz="3600" dirty="0"/>
          </a:p>
          <a:p>
            <a:pPr lvl="0" algn="just"/>
            <a:r>
              <a:rPr lang="uk-UA" sz="3600" dirty="0"/>
              <a:t>Формування здорового способу життя засобами гімнастики / </a:t>
            </a:r>
            <a:r>
              <a:rPr lang="uk-UA" sz="3600" b="1" dirty="0"/>
              <a:t>Ю. Зайцева</a:t>
            </a:r>
            <a:r>
              <a:rPr lang="uk-UA" sz="3600" dirty="0"/>
              <a:t>, В. Дмитренко</a:t>
            </a:r>
            <a:r>
              <a:rPr lang="uk-UA" sz="3600" b="1" dirty="0"/>
              <a:t> // </a:t>
            </a:r>
            <a:r>
              <a:rPr lang="uk-UA" sz="3600" dirty="0"/>
              <a:t>Роль фізичної культури і спорту в збереженні та зміцненні генофонду нації: </a:t>
            </a:r>
            <a:r>
              <a:rPr lang="uk-UA" sz="3600" dirty="0" err="1"/>
              <a:t>Всеукр</a:t>
            </a:r>
            <a:r>
              <a:rPr lang="uk-UA" sz="3600" dirty="0"/>
              <a:t>. наук.-</a:t>
            </a:r>
            <a:r>
              <a:rPr lang="uk-UA" sz="3600" dirty="0" err="1"/>
              <a:t>прак</a:t>
            </a:r>
            <a:r>
              <a:rPr lang="uk-UA" sz="3600" dirty="0"/>
              <a:t>. </a:t>
            </a:r>
            <a:r>
              <a:rPr lang="uk-UA" sz="3600" dirty="0" err="1"/>
              <a:t>конф</a:t>
            </a:r>
            <a:r>
              <a:rPr lang="uk-UA" sz="3600" dirty="0"/>
              <a:t>., (23-24 квітня 2019 р.). – Полтава, 2019. – С. 24-26</a:t>
            </a:r>
            <a:endParaRPr lang="ru-RU" sz="3600" dirty="0"/>
          </a:p>
          <a:p>
            <a:pPr lvl="0" algn="just"/>
            <a:r>
              <a:rPr lang="uk-UA" sz="3600" b="1" dirty="0"/>
              <a:t>Зайцева Ю.В</a:t>
            </a:r>
            <a:r>
              <a:rPr lang="uk-UA" sz="3600" dirty="0"/>
              <a:t>. Роль учителя фізичної культури в організації фізкультурно-спортивної діяльності школярів / Ю. Зайцева // Традиції та інновації в сучасній педагогічній діяльності: європейський вимір // Збірник наукових праць за матеріалами науково-практичної конференції. – Ізмаїл: РВВ ІДГУ, 2019. – С.24-27.</a:t>
            </a:r>
            <a:endParaRPr lang="ru-RU" sz="3600" dirty="0"/>
          </a:p>
          <a:p>
            <a:pPr lvl="0" algn="just"/>
            <a:r>
              <a:rPr lang="uk-UA" sz="3600" b="1" dirty="0"/>
              <a:t>Зайцева Ю. С</a:t>
            </a:r>
            <a:r>
              <a:rPr lang="uk-UA" sz="3600" dirty="0"/>
              <a:t>утність та зміст поняття «здоровий спосіб життя» // Ю. Зайцева, О. </a:t>
            </a:r>
            <a:r>
              <a:rPr lang="uk-UA" sz="3600" dirty="0" err="1"/>
              <a:t>Стариченко</a:t>
            </a:r>
            <a:r>
              <a:rPr lang="uk-UA" sz="3600" dirty="0"/>
              <a:t>, В. </a:t>
            </a:r>
            <a:r>
              <a:rPr lang="uk-UA" sz="3600" dirty="0" err="1"/>
              <a:t>Мисак</a:t>
            </a:r>
            <a:r>
              <a:rPr lang="uk-UA" sz="3600" dirty="0"/>
              <a:t> // Технології </a:t>
            </a:r>
            <a:r>
              <a:rPr lang="uk-UA" sz="3600" dirty="0" err="1"/>
              <a:t>здоров’язбережування</a:t>
            </a:r>
            <a:r>
              <a:rPr lang="uk-UA" sz="3600" dirty="0"/>
              <a:t> в сучасних закладах освіти України : проблеми та перспективи : матер. </a:t>
            </a:r>
            <a:r>
              <a:rPr lang="uk-UA" sz="3600" dirty="0" err="1"/>
              <a:t>Всеукр</a:t>
            </a:r>
            <a:r>
              <a:rPr lang="uk-UA" sz="3600" dirty="0"/>
              <a:t>. </a:t>
            </a:r>
            <a:r>
              <a:rPr lang="uk-UA" sz="3600" dirty="0" err="1"/>
              <a:t>студ</a:t>
            </a:r>
            <a:r>
              <a:rPr lang="uk-UA" sz="3600" dirty="0"/>
              <a:t>. наук.-</a:t>
            </a:r>
            <a:r>
              <a:rPr lang="uk-UA" sz="3600" dirty="0" err="1"/>
              <a:t>практ</a:t>
            </a:r>
            <a:r>
              <a:rPr lang="uk-UA" sz="3600" dirty="0"/>
              <a:t>. </a:t>
            </a:r>
            <a:r>
              <a:rPr lang="uk-UA" sz="3600" dirty="0" err="1"/>
              <a:t>конф</a:t>
            </a:r>
            <a:r>
              <a:rPr lang="uk-UA" sz="3600" dirty="0"/>
              <a:t>. – Полтава : </a:t>
            </a:r>
            <a:r>
              <a:rPr lang="uk-UA" sz="3600" dirty="0" err="1"/>
              <a:t>Сімон</a:t>
            </a:r>
            <a:r>
              <a:rPr lang="uk-UA" sz="3600" dirty="0"/>
              <a:t>, 2019. – С. 40-43.</a:t>
            </a:r>
            <a:endParaRPr lang="ru-RU" sz="3600" dirty="0"/>
          </a:p>
          <a:p>
            <a:pPr lvl="0" algn="just"/>
            <a:r>
              <a:rPr lang="uk-UA" sz="3600" b="1" dirty="0" err="1"/>
              <a:t>Новік</a:t>
            </a:r>
            <a:r>
              <a:rPr lang="uk-UA" sz="3600" b="1" dirty="0"/>
              <a:t> С.М</a:t>
            </a:r>
            <a:r>
              <a:rPr lang="uk-UA" sz="3600" dirty="0"/>
              <a:t>. Методичні аспекти вдосконалення технічних елементів з учнями старших класів у варіативному модулі «Футбол» / С.М. </a:t>
            </a:r>
            <a:r>
              <a:rPr lang="uk-UA" sz="3600" dirty="0" err="1"/>
              <a:t>Новік</a:t>
            </a:r>
            <a:r>
              <a:rPr lang="uk-UA" sz="3600" dirty="0"/>
              <a:t>, І.С. Писаренко // Технології </a:t>
            </a:r>
            <a:r>
              <a:rPr lang="uk-UA" sz="3600" dirty="0" err="1"/>
              <a:t>здоровязбережування</a:t>
            </a:r>
            <a:r>
              <a:rPr lang="uk-UA" sz="3600" dirty="0"/>
              <a:t> в сучасних закладах освіти України: проблеми та перспективи: </a:t>
            </a:r>
            <a:r>
              <a:rPr lang="en-US" sz="3600" dirty="0"/>
              <a:t>VII</a:t>
            </a:r>
            <a:r>
              <a:rPr lang="uk-UA" sz="3600" dirty="0"/>
              <a:t> Всеукраїнська </a:t>
            </a:r>
            <a:r>
              <a:rPr lang="uk-UA" sz="3600" dirty="0" err="1"/>
              <a:t>студенська</a:t>
            </a:r>
            <a:r>
              <a:rPr lang="uk-UA" sz="3600" dirty="0"/>
              <a:t> науково-практична конференція. – Полтава, 2019. – С.82-85. </a:t>
            </a:r>
            <a:endParaRPr lang="ru-RU" sz="3600" dirty="0"/>
          </a:p>
          <a:p>
            <a:pPr lvl="0" algn="just"/>
            <a:r>
              <a:rPr lang="ru-RU" sz="3600" b="1" dirty="0"/>
              <a:t>Шаповал Є. Ю. </a:t>
            </a:r>
            <a:r>
              <a:rPr lang="ru-RU" sz="3600" dirty="0" err="1"/>
              <a:t>Особливості</a:t>
            </a:r>
            <a:r>
              <a:rPr lang="ru-RU" sz="3600" dirty="0"/>
              <a:t> </a:t>
            </a:r>
            <a:r>
              <a:rPr lang="ru-RU" sz="3600" dirty="0" err="1"/>
              <a:t>побудови</a:t>
            </a:r>
            <a:r>
              <a:rPr lang="ru-RU" sz="3600" dirty="0"/>
              <a:t> </a:t>
            </a:r>
            <a:r>
              <a:rPr lang="ru-RU" sz="3600" dirty="0" err="1"/>
              <a:t>колового</a:t>
            </a:r>
            <a:r>
              <a:rPr lang="ru-RU" sz="3600" dirty="0"/>
              <a:t> </a:t>
            </a:r>
            <a:r>
              <a:rPr lang="ru-RU" sz="3600" dirty="0" err="1"/>
              <a:t>тренування</a:t>
            </a:r>
            <a:r>
              <a:rPr lang="ru-RU" sz="3600" dirty="0"/>
              <a:t> у </a:t>
            </a:r>
            <a:r>
              <a:rPr lang="ru-RU" sz="3600" dirty="0" err="1"/>
              <a:t>жіночому</a:t>
            </a:r>
            <a:r>
              <a:rPr lang="ru-RU" sz="3600" dirty="0"/>
              <a:t> </a:t>
            </a:r>
            <a:r>
              <a:rPr lang="ru-RU" sz="3600" dirty="0" err="1"/>
              <a:t>футзалі</a:t>
            </a:r>
            <a:r>
              <a:rPr lang="ru-RU" sz="3600" dirty="0"/>
              <a:t> для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силових</a:t>
            </a:r>
            <a:r>
              <a:rPr lang="ru-RU" sz="3600" dirty="0"/>
              <a:t> </a:t>
            </a:r>
            <a:r>
              <a:rPr lang="ru-RU" sz="3600" dirty="0" err="1"/>
              <a:t>здібностей</a:t>
            </a:r>
            <a:r>
              <a:rPr lang="ru-RU" sz="3600" dirty="0"/>
              <a:t> / Є. Ю. Шаповал, А. </a:t>
            </a:r>
            <a:r>
              <a:rPr lang="ru-RU" sz="3600" dirty="0" err="1"/>
              <a:t>Воскобійник</a:t>
            </a:r>
            <a:r>
              <a:rPr lang="ru-RU" sz="3600" dirty="0"/>
              <a:t>, А. Тищенко // </a:t>
            </a:r>
            <a:r>
              <a:rPr lang="ru-RU" sz="3600" dirty="0" err="1"/>
              <a:t>Технології</a:t>
            </a:r>
            <a:r>
              <a:rPr lang="ru-RU" sz="3600" dirty="0"/>
              <a:t> </a:t>
            </a:r>
            <a:r>
              <a:rPr lang="ru-RU" sz="3600" dirty="0" err="1"/>
              <a:t>здоров’язбережування</a:t>
            </a:r>
            <a:r>
              <a:rPr lang="ru-RU" sz="3600" dirty="0"/>
              <a:t> </a:t>
            </a:r>
            <a:r>
              <a:rPr lang="ru-RU" sz="3600" dirty="0" err="1"/>
              <a:t>сучасних</a:t>
            </a:r>
            <a:r>
              <a:rPr lang="ru-RU" sz="3600" dirty="0"/>
              <a:t> закладах </a:t>
            </a:r>
            <a:r>
              <a:rPr lang="ru-RU" sz="3600" dirty="0" err="1"/>
              <a:t>освіти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: </a:t>
            </a:r>
            <a:r>
              <a:rPr lang="ru-RU" sz="3600" dirty="0" err="1"/>
              <a:t>проблеми</a:t>
            </a:r>
            <a:r>
              <a:rPr lang="ru-RU" sz="3600" dirty="0"/>
              <a:t> та </a:t>
            </a:r>
            <a:r>
              <a:rPr lang="ru-RU" sz="3600" dirty="0" err="1"/>
              <a:t>перспективи</a:t>
            </a:r>
            <a:r>
              <a:rPr lang="ru-RU" sz="3600" dirty="0"/>
              <a:t>: матер. </a:t>
            </a:r>
            <a:r>
              <a:rPr lang="ru-RU" sz="3600" dirty="0" err="1"/>
              <a:t>Всеукр</a:t>
            </a:r>
            <a:r>
              <a:rPr lang="ru-RU" sz="3600" dirty="0"/>
              <a:t>. студ. наук.-</a:t>
            </a:r>
            <a:r>
              <a:rPr lang="ru-RU" sz="3600" dirty="0" err="1"/>
              <a:t>практ.конф</a:t>
            </a:r>
            <a:r>
              <a:rPr lang="ru-RU" sz="3600" dirty="0"/>
              <a:t>. / за </a:t>
            </a:r>
            <a:r>
              <a:rPr lang="ru-RU" sz="3600" dirty="0" err="1"/>
              <a:t>заг.ред.О</a:t>
            </a:r>
            <a:r>
              <a:rPr lang="ru-RU" sz="3600" dirty="0"/>
              <a:t>. О. </a:t>
            </a:r>
            <a:r>
              <a:rPr lang="ru-RU" sz="3600" dirty="0" err="1"/>
              <a:t>Момот</a:t>
            </a:r>
            <a:r>
              <a:rPr lang="ru-RU" sz="3600" dirty="0"/>
              <a:t>, Ю. В. </a:t>
            </a:r>
            <a:r>
              <a:rPr lang="ru-RU" sz="3600" dirty="0" err="1"/>
              <a:t>Зайцевої</a:t>
            </a:r>
            <a:r>
              <a:rPr lang="ru-RU" sz="3600" dirty="0"/>
              <a:t>, Ю. В. </a:t>
            </a:r>
            <a:r>
              <a:rPr lang="ru-RU" sz="3600" dirty="0" err="1"/>
              <a:t>Солохи</a:t>
            </a:r>
            <a:r>
              <a:rPr lang="ru-RU" sz="3600" dirty="0"/>
              <a:t> та </a:t>
            </a:r>
            <a:r>
              <a:rPr lang="ru-RU" sz="3600" dirty="0" err="1"/>
              <a:t>ін</a:t>
            </a:r>
            <a:r>
              <a:rPr lang="ru-RU" sz="3600" dirty="0"/>
              <a:t>. – Полтава: </a:t>
            </a:r>
            <a:r>
              <a:rPr lang="ru-RU" sz="3600" dirty="0" err="1"/>
              <a:t>Сімон</a:t>
            </a:r>
            <a:r>
              <a:rPr lang="ru-RU" sz="3600" dirty="0"/>
              <a:t>, 2019. – С. 127-131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09" y="228600"/>
            <a:ext cx="2163269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44" y="3429000"/>
            <a:ext cx="2214190" cy="32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3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cs typeface="Aharoni" pitchFamily="2" charset="-79"/>
              </a:rPr>
              <a:t>Науково-дослідна робота викладачів </a:t>
            </a:r>
            <a:endParaRPr lang="ru-RU" sz="3600" dirty="0">
              <a:cs typeface="Aharoni" pitchFamily="2" charset="-79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229785"/>
              </p:ext>
            </p:extLst>
          </p:nvPr>
        </p:nvGraphicFramePr>
        <p:xfrm>
          <a:off x="228600" y="609600"/>
          <a:ext cx="8534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Участь викладачів кафедри у наукових конференціях, семінарах, практикумах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286000" cy="17145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6076" y="1155717"/>
            <a:ext cx="1674362" cy="241500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27" y="5166360"/>
            <a:ext cx="2339832" cy="1712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1" y="3417412"/>
            <a:ext cx="2292118" cy="1570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59" y="3417412"/>
            <a:ext cx="2362200" cy="16623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69" y="1981200"/>
            <a:ext cx="2737772" cy="18839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4426" y="3908455"/>
            <a:ext cx="1891665" cy="2761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013" y="4785040"/>
            <a:ext cx="1625157" cy="227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800" b="1" dirty="0" smtClean="0">
                <a:cs typeface="Aharoni" pitchFamily="2" charset="-79"/>
              </a:rPr>
              <a:t>Склад кафедри</a:t>
            </a:r>
            <a:r>
              <a:rPr lang="uk-UA" sz="4800" b="1" dirty="0" smtClean="0"/>
              <a:t>:</a:t>
            </a:r>
            <a:endParaRPr lang="ru-RU" sz="4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3276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1" dirty="0" err="1" smtClean="0">
                <a:cs typeface="Aharoni" pitchFamily="2" charset="-79"/>
              </a:rPr>
              <a:t>к.пед.н</a:t>
            </a:r>
            <a:r>
              <a:rPr lang="uk-UA" sz="2000" b="1" dirty="0" smtClean="0">
                <a:cs typeface="Aharoni" pitchFamily="2" charset="-79"/>
              </a:rPr>
              <a:t>., доц. </a:t>
            </a:r>
            <a:r>
              <a:rPr lang="uk-UA" sz="2000" b="1" dirty="0" err="1" smtClean="0">
                <a:cs typeface="Aharoni" pitchFamily="2" charset="-79"/>
              </a:rPr>
              <a:t>Момот</a:t>
            </a:r>
            <a:r>
              <a:rPr lang="uk-UA" sz="2000" b="1" dirty="0" smtClean="0">
                <a:cs typeface="Aharoni" pitchFamily="2" charset="-79"/>
              </a:rPr>
              <a:t> Олена Олегівна</a:t>
            </a:r>
          </a:p>
          <a:p>
            <a:pPr>
              <a:lnSpc>
                <a:spcPct val="80000"/>
              </a:lnSpc>
            </a:pPr>
            <a:r>
              <a:rPr lang="uk-UA" sz="2000" b="1" dirty="0" err="1" smtClean="0">
                <a:cs typeface="Aharoni" pitchFamily="2" charset="-79"/>
              </a:rPr>
              <a:t>к.пед.н</a:t>
            </a:r>
            <a:r>
              <a:rPr lang="uk-UA" sz="2000" b="1" dirty="0" smtClean="0">
                <a:cs typeface="Aharoni" pitchFamily="2" charset="-79"/>
              </a:rPr>
              <a:t>., доц. Шаповал Євгенія Юріївна </a:t>
            </a:r>
          </a:p>
          <a:p>
            <a:pPr>
              <a:lnSpc>
                <a:spcPct val="80000"/>
              </a:lnSpc>
            </a:pPr>
            <a:r>
              <a:rPr lang="uk-UA" sz="2000" b="1" dirty="0" err="1" smtClean="0">
                <a:cs typeface="Aharoni" pitchFamily="2" charset="-79"/>
              </a:rPr>
              <a:t>к.пед.н</a:t>
            </a:r>
            <a:r>
              <a:rPr lang="uk-UA" sz="2000" b="1" dirty="0" smtClean="0">
                <a:cs typeface="Aharoni" pitchFamily="2" charset="-79"/>
              </a:rPr>
              <a:t>., </a:t>
            </a:r>
            <a:r>
              <a:rPr lang="uk-UA" sz="2000" b="1" dirty="0" err="1" smtClean="0">
                <a:cs typeface="Aharoni" pitchFamily="2" charset="-79"/>
              </a:rPr>
              <a:t>ст.викл</a:t>
            </a:r>
            <a:r>
              <a:rPr lang="uk-UA" sz="2000" b="1" dirty="0" smtClean="0">
                <a:cs typeface="Aharoni" pitchFamily="2" charset="-79"/>
              </a:rPr>
              <a:t>. Зайцева Юлія Вікторівна</a:t>
            </a:r>
          </a:p>
          <a:p>
            <a:pPr>
              <a:lnSpc>
                <a:spcPct val="80000"/>
              </a:lnSpc>
            </a:pPr>
            <a:r>
              <a:rPr lang="uk-UA" sz="2000" b="1" dirty="0" smtClean="0">
                <a:cs typeface="Aharoni" pitchFamily="2" charset="-79"/>
              </a:rPr>
              <a:t>ст. </a:t>
            </a:r>
            <a:r>
              <a:rPr lang="uk-UA" sz="2000" b="1" dirty="0" err="1" smtClean="0">
                <a:cs typeface="Aharoni" pitchFamily="2" charset="-79"/>
              </a:rPr>
              <a:t>викл</a:t>
            </a:r>
            <a:r>
              <a:rPr lang="uk-UA" sz="2000" b="1" dirty="0" smtClean="0">
                <a:cs typeface="Aharoni" pitchFamily="2" charset="-79"/>
              </a:rPr>
              <a:t>. Кириленко Ганна Вікторівна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828801"/>
            <a:ext cx="4267200" cy="3200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000" b="1" dirty="0" smtClean="0">
                <a:cs typeface="Aharoni" pitchFamily="2" charset="-79"/>
              </a:rPr>
              <a:t>ст. </a:t>
            </a:r>
            <a:r>
              <a:rPr lang="uk-UA" sz="2000" b="1" dirty="0" err="1" smtClean="0">
                <a:cs typeface="Aharoni" pitchFamily="2" charset="-79"/>
              </a:rPr>
              <a:t>викл</a:t>
            </a:r>
            <a:r>
              <a:rPr lang="uk-UA" sz="2000" b="1" dirty="0" smtClean="0">
                <a:cs typeface="Aharoni" pitchFamily="2" charset="-79"/>
              </a:rPr>
              <a:t>. </a:t>
            </a:r>
            <a:r>
              <a:rPr lang="uk-UA" sz="2000" b="1" dirty="0" err="1" smtClean="0">
                <a:cs typeface="Aharoni" pitchFamily="2" charset="-79"/>
              </a:rPr>
              <a:t>Ломан</a:t>
            </a:r>
            <a:r>
              <a:rPr lang="uk-UA" sz="2000" b="1" dirty="0" smtClean="0">
                <a:cs typeface="Aharoni" pitchFamily="2" charset="-79"/>
              </a:rPr>
              <a:t> Сергій Леонідович</a:t>
            </a:r>
          </a:p>
          <a:p>
            <a:pPr>
              <a:lnSpc>
                <a:spcPct val="80000"/>
              </a:lnSpc>
            </a:pPr>
            <a:r>
              <a:rPr lang="uk-UA" sz="2000" b="1" dirty="0" err="1" smtClean="0">
                <a:cs typeface="Aharoni" pitchFamily="2" charset="-79"/>
              </a:rPr>
              <a:t>к.пед.н</a:t>
            </a:r>
            <a:r>
              <a:rPr lang="uk-UA" sz="2000" b="1" dirty="0" smtClean="0">
                <a:cs typeface="Aharoni" pitchFamily="2" charset="-79"/>
              </a:rPr>
              <a:t>., ст. </a:t>
            </a:r>
            <a:r>
              <a:rPr lang="uk-UA" sz="2000" b="1" dirty="0" err="1" smtClean="0">
                <a:cs typeface="Aharoni" pitchFamily="2" charset="-79"/>
              </a:rPr>
              <a:t>викл</a:t>
            </a:r>
            <a:r>
              <a:rPr lang="uk-UA" sz="2000" b="1" dirty="0" smtClean="0">
                <a:cs typeface="Aharoni" pitchFamily="2" charset="-79"/>
              </a:rPr>
              <a:t>. </a:t>
            </a:r>
            <a:r>
              <a:rPr lang="uk-UA" sz="2000" b="1" dirty="0" err="1" smtClean="0">
                <a:cs typeface="Aharoni" pitchFamily="2" charset="-79"/>
              </a:rPr>
              <a:t>Новік</a:t>
            </a:r>
            <a:r>
              <a:rPr lang="uk-UA" sz="2000" b="1" dirty="0" smtClean="0">
                <a:cs typeface="Aharoni" pitchFamily="2" charset="-79"/>
              </a:rPr>
              <a:t> Сергій Миколайович</a:t>
            </a:r>
          </a:p>
          <a:p>
            <a:pPr>
              <a:lnSpc>
                <a:spcPct val="80000"/>
              </a:lnSpc>
            </a:pPr>
            <a:r>
              <a:rPr lang="uk-UA" sz="2000" b="1" dirty="0" err="1" smtClean="0">
                <a:cs typeface="Aharoni" pitchFamily="2" charset="-79"/>
              </a:rPr>
              <a:t>к.пед.н</a:t>
            </a:r>
            <a:r>
              <a:rPr lang="uk-UA" sz="2000" b="1" dirty="0" smtClean="0">
                <a:cs typeface="Aharoni" pitchFamily="2" charset="-79"/>
              </a:rPr>
              <a:t>., ст. </a:t>
            </a:r>
            <a:r>
              <a:rPr lang="uk-UA" sz="2000" b="1" dirty="0" err="1" smtClean="0">
                <a:cs typeface="Aharoni" pitchFamily="2" charset="-79"/>
              </a:rPr>
              <a:t>викл</a:t>
            </a:r>
            <a:r>
              <a:rPr lang="uk-UA" sz="2000" b="1" dirty="0" smtClean="0">
                <a:cs typeface="Aharoni" pitchFamily="2" charset="-79"/>
              </a:rPr>
              <a:t>. Тараненко Ірина Вадимівна</a:t>
            </a:r>
          </a:p>
          <a:p>
            <a:pPr>
              <a:lnSpc>
                <a:spcPct val="80000"/>
              </a:lnSpc>
            </a:pPr>
            <a:r>
              <a:rPr lang="uk-UA" sz="2000" b="1" dirty="0" smtClean="0">
                <a:cs typeface="Aharoni" pitchFamily="2" charset="-79"/>
              </a:rPr>
              <a:t>ст. </a:t>
            </a:r>
            <a:r>
              <a:rPr lang="uk-UA" sz="2000" b="1" dirty="0" err="1" smtClean="0">
                <a:cs typeface="Aharoni" pitchFamily="2" charset="-79"/>
              </a:rPr>
              <a:t>викл</a:t>
            </a:r>
            <a:r>
              <a:rPr lang="uk-UA" sz="2000" b="1" dirty="0" smtClean="0">
                <a:cs typeface="Aharoni" pitchFamily="2" charset="-79"/>
              </a:rPr>
              <a:t>. Кириленко Олександр Іванович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410200"/>
            <a:ext cx="8229600" cy="591312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3400" y="4890083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 Загальна кількість викладачів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8 осіб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uk-UA" sz="2000" b="1" dirty="0" smtClean="0">
                <a:latin typeface="Times New Roman" pitchFamily="18" charset="0"/>
                <a:cs typeface="Aharoni" pitchFamily="2" charset="-79"/>
              </a:rPr>
              <a:t>  Серед них зовнішній сумісник – 1 особа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 Серед них із науковим ступенем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5, що становить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63% від загального складу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4105" name="Picture 9" descr="http://wek.com.ua/img/ar/o5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456" y="4724400"/>
            <a:ext cx="1983544" cy="201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4648200" cy="2362200"/>
          </a:xfrm>
        </p:spPr>
        <p:txBody>
          <a:bodyPr numCol="1">
            <a:noAutofit/>
          </a:bodyPr>
          <a:lstStyle/>
          <a:p>
            <a:pPr algn="ctr"/>
            <a:r>
              <a:rPr lang="uk-UA" sz="1600" b="1" dirty="0" smtClean="0">
                <a:latin typeface="+mn-lt"/>
              </a:rPr>
              <a:t/>
            </a:r>
            <a:br>
              <a:rPr lang="uk-UA" sz="1600" b="1" dirty="0" smtClean="0">
                <a:latin typeface="+mn-lt"/>
              </a:rPr>
            </a:br>
            <a:r>
              <a:rPr lang="uk-UA" sz="1600" b="1" dirty="0" smtClean="0"/>
              <a:t> </a:t>
            </a:r>
            <a:r>
              <a:rPr lang="uk-UA" sz="1600" b="1" dirty="0" smtClean="0">
                <a:latin typeface="+mn-lt"/>
              </a:rPr>
              <a:t/>
            </a:r>
            <a:br>
              <a:rPr lang="uk-UA" sz="1600" b="1" dirty="0" smtClean="0">
                <a:latin typeface="+mn-lt"/>
              </a:rPr>
            </a:br>
            <a:r>
              <a:rPr lang="uk-UA" sz="2000" dirty="0" smtClean="0">
                <a:latin typeface="+mn-lt"/>
              </a:rPr>
              <a:t>Всеукраїнська  студентська науково-практична конференція:</a:t>
            </a:r>
            <a:r>
              <a:rPr lang="uk-UA" sz="2000" b="1" dirty="0" smtClean="0">
                <a:latin typeface="+mn-lt"/>
              </a:rPr>
              <a:t/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/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> “Технології </a:t>
            </a:r>
            <a:r>
              <a:rPr lang="uk-UA" sz="2000" b="1" dirty="0" err="1" smtClean="0">
                <a:latin typeface="+mn-lt"/>
              </a:rPr>
              <a:t>здоров’язбереження</a:t>
            </a:r>
            <a:r>
              <a:rPr lang="uk-UA" sz="2000" b="1" dirty="0" smtClean="0">
                <a:latin typeface="+mn-lt"/>
              </a:rPr>
              <a:t> у сучасних закладах освіти України : проблеми та перспективи”</a:t>
            </a:r>
            <a:endParaRPr lang="uk-UA" sz="20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4572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+mn-lt"/>
              </a:rPr>
              <a:t>Науково-практична конференція</a:t>
            </a:r>
            <a:endParaRPr lang="uk-UA" sz="2800" i="1" dirty="0">
              <a:latin typeface="+mn-lt"/>
            </a:endParaRPr>
          </a:p>
        </p:txBody>
      </p:sp>
      <p:pic>
        <p:nvPicPr>
          <p:cNvPr id="37891" name="Picture 3" descr="G:\наука 2016\наука 2017\2017\DSC05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3620655"/>
            <a:ext cx="3657600" cy="27432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05915"/>
            <a:ext cx="3352800" cy="48579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200" b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000" i="1" smtClean="0"/>
          </a:p>
        </p:txBody>
      </p:sp>
      <p:pic>
        <p:nvPicPr>
          <p:cNvPr id="15364" name="Picture 2" descr="D:\Мои документы\Для Гетьман И.Р\Олимп ку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533400"/>
            <a:ext cx="85185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Науково-спортивна діяльність викладачів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9144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+mn-lt"/>
              </a:rPr>
              <a:t>Викладачі кафедри ТМОВСД разом із студентами факультету фізичного виховання щороку приймають активну участь у масовому забігові та спортивних конкурсах у межах Міжнародного спортивного свята </a:t>
            </a:r>
            <a:r>
              <a:rPr lang="uk-UA" sz="1400" dirty="0" err="1" smtClean="0">
                <a:latin typeface="+mn-lt"/>
              </a:rPr>
              <a:t>“Олімпійський</a:t>
            </a:r>
            <a:r>
              <a:rPr lang="uk-UA" sz="1400" dirty="0" smtClean="0">
                <a:latin typeface="+mn-lt"/>
              </a:rPr>
              <a:t> </a:t>
            </a:r>
            <a:r>
              <a:rPr lang="uk-UA" sz="1400" dirty="0" err="1" smtClean="0">
                <a:latin typeface="+mn-lt"/>
              </a:rPr>
              <a:t>день”</a:t>
            </a:r>
            <a:endParaRPr lang="uk-UA" sz="1400" dirty="0">
              <a:latin typeface="+mn-lt"/>
            </a:endParaRPr>
          </a:p>
        </p:txBody>
      </p:sp>
      <p:pic>
        <p:nvPicPr>
          <p:cNvPr id="6" name="Рисунок 5" descr="Олімпійський д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773" y="1905000"/>
            <a:ext cx="8360227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623175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7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Дякуємо за увагу!</a:t>
            </a:r>
            <a:endParaRPr lang="ru-RU" sz="7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cs typeface="Aharoni" pitchFamily="2" charset="-79"/>
              </a:rPr>
              <a:t>Проблемні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 smtClean="0">
                <a:cs typeface="Aharoni" pitchFamily="2" charset="-79"/>
              </a:rPr>
              <a:t>груп</a:t>
            </a:r>
            <a:r>
              <a:rPr lang="ru-RU" b="1" dirty="0" err="1" smtClean="0"/>
              <a:t>и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53400" cy="50292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uk-UA" sz="2400" dirty="0" smtClean="0">
                <a:ea typeface="Times New Roman" pitchFamily="18" charset="0"/>
                <a:cs typeface="Mangal" pitchFamily="18" charset="0"/>
              </a:rPr>
              <a:t> 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859832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ea typeface="Times New Roman" pitchFamily="18" charset="0"/>
                <a:cs typeface="Mangal" pitchFamily="18" charset="0"/>
              </a:rPr>
              <a:t>.</a:t>
            </a:r>
            <a:endParaRPr lang="ru-RU" dirty="0"/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1219200" y="57912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haroni" pitchFamily="2" charset="-79"/>
              </a:rPr>
              <a:t>Кількість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haroni" pitchFamily="2" charset="-79"/>
              </a:rPr>
              <a:t>студентських публікацій, підготовлених під керівництвом викладачів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haroni" pitchFamily="2" charset="-79"/>
              </a:rPr>
              <a:t>кафедри 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Aharoni" pitchFamily="2" charset="-79"/>
              </a:rPr>
              <a:t>становить 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haroni" pitchFamily="2" charset="-79"/>
              </a:rPr>
              <a:t>2 та 8 публікацій у співавторстві з викладачами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+mn-lt"/>
              <a:cs typeface="Aharoni" pitchFamily="2" charset="-79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6802924"/>
              </p:ext>
            </p:extLst>
          </p:nvPr>
        </p:nvGraphicFramePr>
        <p:xfrm>
          <a:off x="495300" y="993170"/>
          <a:ext cx="8229600" cy="213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1832178"/>
              </p:ext>
            </p:extLst>
          </p:nvPr>
        </p:nvGraphicFramePr>
        <p:xfrm>
          <a:off x="533400" y="3124200"/>
          <a:ext cx="8229600" cy="2013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27333293"/>
              </p:ext>
            </p:extLst>
          </p:nvPr>
        </p:nvGraphicFramePr>
        <p:xfrm>
          <a:off x="457200" y="5207000"/>
          <a:ext cx="8305800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 кафедрі працюють троє молодих учених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142216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38600"/>
            <a:ext cx="1752600" cy="20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19200"/>
            <a:ext cx="1741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800" y="3124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Зайцева Юлія Вікторівна, кандидат педагогічних наук, старший викладач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6482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Шаповал Євгенія Юріївна, </a:t>
            </a:r>
          </a:p>
          <a:p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кандидат педагогічних наук, доцент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</a:rPr>
              <a:t>Новік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 Сергій Миколайович, кандидат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</a:rPr>
              <a:t>пекдагогічних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 наук, старший викладач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Відомості про науково-дослідну роботу та інноваційну діяльність молодих учених, кількість яких на кафедрі – 3 ос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1"/>
            <a:ext cx="83058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uk-UA" b="1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1400" b="1" i="1" dirty="0" smtClean="0">
                <a:latin typeface="Bookman Old Style" pitchFamily="18" charset="0"/>
              </a:rPr>
              <a:t>За 2019 рік вони опублікували 22 праць, серед них: 1 публікація </a:t>
            </a:r>
            <a:r>
              <a:rPr lang="uk-UA" sz="1400" b="1" i="1" dirty="0">
                <a:latin typeface="Bookman Old Style" pitchFamily="18" charset="0"/>
              </a:rPr>
              <a:t>у міжнародних </a:t>
            </a:r>
            <a:r>
              <a:rPr lang="uk-UA" sz="1400" b="1" i="1" dirty="0" err="1">
                <a:latin typeface="Bookman Old Style" pitchFamily="18" charset="0"/>
              </a:rPr>
              <a:t>науковометричних</a:t>
            </a:r>
            <a:r>
              <a:rPr lang="uk-UA" sz="1400" b="1" i="1" dirty="0">
                <a:latin typeface="Bookman Old Style" pitchFamily="18" charset="0"/>
              </a:rPr>
              <a:t> базах даних </a:t>
            </a:r>
            <a:r>
              <a:rPr lang="uk-UA" sz="1400" b="1" i="1" dirty="0" err="1" smtClean="0">
                <a:latin typeface="Bookman Old Style" pitchFamily="18" charset="0"/>
              </a:rPr>
              <a:t>Scopus</a:t>
            </a:r>
            <a:r>
              <a:rPr lang="uk-UA" sz="1400" b="1" i="1" dirty="0">
                <a:latin typeface="Bookman Old Style" pitchFamily="18" charset="0"/>
              </a:rPr>
              <a:t>; </a:t>
            </a:r>
            <a:r>
              <a:rPr lang="uk-UA" sz="1400" b="1" i="1" dirty="0" smtClean="0">
                <a:latin typeface="Bookman Old Style" pitchFamily="18" charset="0"/>
              </a:rPr>
              <a:t>1 монографія; 4 статті у виданнях, внесених до науково-метричних баз; 2 </a:t>
            </a:r>
            <a:r>
              <a:rPr lang="uk-UA" sz="1400" b="1" i="1" dirty="0">
                <a:latin typeface="Bookman Old Style" pitchFamily="18" charset="0"/>
              </a:rPr>
              <a:t>статті у зарубіжних виданнях; </a:t>
            </a:r>
            <a:r>
              <a:rPr lang="uk-UA" sz="1400" b="1" i="1" dirty="0" smtClean="0">
                <a:latin typeface="Bookman Old Style" pitchFamily="18" charset="0"/>
              </a:rPr>
              <a:t>12 матеріалів конференцій; 2 навчально-методичних посібників.</a:t>
            </a:r>
          </a:p>
          <a:p>
            <a:pPr algn="just"/>
            <a:endParaRPr lang="uk-UA" sz="1400" b="1" i="1" dirty="0" smtClean="0">
              <a:latin typeface="Bookman Old Style" pitchFamily="18" charset="0"/>
            </a:endParaRPr>
          </a:p>
          <a:p>
            <a:pPr algn="just"/>
            <a:r>
              <a:rPr lang="uk-UA" sz="1100" dirty="0" smtClean="0">
                <a:latin typeface="Bookman Old Style" pitchFamily="18" charset="0"/>
              </a:rPr>
              <a:t>1</a:t>
            </a:r>
            <a:r>
              <a:rPr lang="uk-UA" sz="1100" b="1" i="1" dirty="0" smtClean="0">
                <a:latin typeface="Bookman Old Style" pitchFamily="18" charset="0"/>
              </a:rPr>
              <a:t>. </a:t>
            </a:r>
            <a:r>
              <a:rPr lang="uk-UA" sz="1100" b="1" dirty="0"/>
              <a:t>Зайцева Ю.В</a:t>
            </a:r>
            <a:r>
              <a:rPr lang="uk-UA" sz="1100" dirty="0"/>
              <a:t>. Специфіка фахової діяльності вчителя фізичної культури в режимі навчального дня й у позакласний час / Зайцева Ю.В. – Парадигматичні аспекти й дилеми розвитку науки та освіти [колективна монографія] / [за ред.: Я. </a:t>
            </a:r>
            <a:r>
              <a:rPr lang="uk-UA" sz="1100" dirty="0" err="1"/>
              <a:t>Ґжесяк</a:t>
            </a:r>
            <a:r>
              <a:rPr lang="uk-UA" sz="1100" dirty="0"/>
              <a:t>, І. </a:t>
            </a:r>
            <a:r>
              <a:rPr lang="uk-UA" sz="1100" dirty="0" err="1"/>
              <a:t>Зимомря</a:t>
            </a:r>
            <a:r>
              <a:rPr lang="uk-UA" sz="1100" dirty="0"/>
              <a:t>, В. Ільницький]. </a:t>
            </a:r>
            <a:r>
              <a:rPr lang="uk-UA" sz="1100" dirty="0" err="1"/>
              <a:t>Конін</a:t>
            </a:r>
            <a:r>
              <a:rPr lang="uk-UA" sz="1100" dirty="0"/>
              <a:t> – Ужгород – Мелітополь – Херсон – Кривий Ріг: Посвіт, 2019. С. 77–88.</a:t>
            </a:r>
            <a:endParaRPr lang="ru-RU" sz="1100" dirty="0"/>
          </a:p>
          <a:p>
            <a:pPr algn="just"/>
            <a:r>
              <a:rPr lang="uk-UA" sz="1100" dirty="0" smtClean="0"/>
              <a:t>2. Словник </a:t>
            </a:r>
            <a:r>
              <a:rPr lang="uk-UA" sz="1100" dirty="0"/>
              <a:t>термінів та понять зі спортивних дисциплін: </a:t>
            </a:r>
            <a:r>
              <a:rPr lang="uk-UA" sz="1100" dirty="0" err="1"/>
              <a:t>навч</a:t>
            </a:r>
            <a:r>
              <a:rPr lang="uk-UA" sz="1100" dirty="0"/>
              <a:t>.-</a:t>
            </a:r>
            <a:r>
              <a:rPr lang="uk-UA" sz="1100" dirty="0" err="1"/>
              <a:t>метд</a:t>
            </a:r>
            <a:r>
              <a:rPr lang="uk-UA" sz="1100" dirty="0"/>
              <a:t>. </a:t>
            </a:r>
            <a:r>
              <a:rPr lang="uk-UA" sz="1100" dirty="0" err="1"/>
              <a:t>посіб</a:t>
            </a:r>
            <a:r>
              <a:rPr lang="uk-UA" sz="1100" dirty="0"/>
              <a:t>. / О.О. Момот, Є. Ю. Шаповал, Ю. В. Зайцева, С.М. </a:t>
            </a:r>
            <a:r>
              <a:rPr lang="uk-UA" sz="1100" dirty="0" err="1"/>
              <a:t>Новік</a:t>
            </a:r>
            <a:r>
              <a:rPr lang="uk-UA" sz="1100" dirty="0"/>
              <a:t>. – Полтава : видавець Шевченко Р. В., 2019. – 147 с.</a:t>
            </a:r>
            <a:endParaRPr lang="ru-RU" sz="1100" dirty="0"/>
          </a:p>
          <a:p>
            <a:pPr algn="just"/>
            <a:r>
              <a:rPr lang="uk-UA" sz="1100" dirty="0" smtClean="0"/>
              <a:t>3. Футбол</a:t>
            </a:r>
            <a:r>
              <a:rPr lang="uk-UA" sz="1100" dirty="0"/>
              <a:t>: від початківця до професіонала: навчальний посібник / О.В. </a:t>
            </a:r>
            <a:r>
              <a:rPr lang="uk-UA" sz="1100" dirty="0" err="1"/>
              <a:t>Петришин</a:t>
            </a:r>
            <a:r>
              <a:rPr lang="uk-UA" sz="1100" dirty="0"/>
              <a:t>, Є. Ю. Шаповал. – Полтава: </a:t>
            </a:r>
            <a:r>
              <a:rPr lang="uk-UA" sz="1100" dirty="0" err="1"/>
              <a:t>Сімон</a:t>
            </a:r>
            <a:r>
              <a:rPr lang="uk-UA" sz="1100" dirty="0"/>
              <a:t>, 2019. – 117 с</a:t>
            </a:r>
            <a:r>
              <a:rPr lang="uk-UA" sz="1100" dirty="0" smtClean="0"/>
              <a:t>.</a:t>
            </a:r>
          </a:p>
          <a:p>
            <a:pPr algn="just"/>
            <a:r>
              <a:rPr lang="uk-UA" sz="1100" dirty="0" smtClean="0"/>
              <a:t>4. </a:t>
            </a:r>
            <a:r>
              <a:rPr lang="en-US" sz="1100" dirty="0"/>
              <a:t>The physiological characteristic system control of working activity in the process of training prospective healthcare professionals / O.V.</a:t>
            </a:r>
            <a:r>
              <a:rPr lang="uk-UA" sz="1100" dirty="0"/>
              <a:t> </a:t>
            </a:r>
            <a:r>
              <a:rPr lang="en-US" sz="1100" dirty="0" err="1"/>
              <a:t>Petryshyn</a:t>
            </a:r>
            <a:r>
              <a:rPr lang="en-US" sz="1100" dirty="0"/>
              <a:t>, </a:t>
            </a:r>
            <a:r>
              <a:rPr lang="en-US" sz="1100" b="1" dirty="0" err="1"/>
              <a:t>Ev.Ya</a:t>
            </a:r>
            <a:r>
              <a:rPr lang="en-US" sz="1100" b="1" dirty="0"/>
              <a:t>. </a:t>
            </a:r>
            <a:r>
              <a:rPr lang="en-US" sz="1100" b="1" dirty="0" err="1"/>
              <a:t>Shapoval</a:t>
            </a:r>
            <a:r>
              <a:rPr lang="en-US" sz="1100" b="1" dirty="0"/>
              <a:t>, S. M. </a:t>
            </a:r>
            <a:r>
              <a:rPr lang="en-US" sz="1100" b="1" dirty="0" err="1"/>
              <a:t>Novik</a:t>
            </a:r>
            <a:r>
              <a:rPr lang="uk-UA" sz="1100" dirty="0"/>
              <a:t>// </a:t>
            </a:r>
            <a:r>
              <a:rPr lang="en-US" sz="1100" dirty="0" err="1"/>
              <a:t>WiadomosciLekarskie</a:t>
            </a:r>
            <a:r>
              <a:rPr lang="uk-UA" sz="1100" dirty="0"/>
              <a:t>, </a:t>
            </a:r>
            <a:r>
              <a:rPr lang="en-US" sz="1100" dirty="0"/>
              <a:t>tom</a:t>
            </a:r>
            <a:r>
              <a:rPr lang="uk-UA" sz="1100" dirty="0"/>
              <a:t> 2019, </a:t>
            </a:r>
            <a:r>
              <a:rPr lang="en-US" sz="1100" dirty="0"/>
              <a:t>LXXII</a:t>
            </a:r>
            <a:r>
              <a:rPr lang="uk-UA" sz="1100" dirty="0"/>
              <a:t>, </a:t>
            </a:r>
            <a:r>
              <a:rPr lang="en-US" sz="1100" dirty="0" err="1"/>
              <a:t>nr</a:t>
            </a:r>
            <a:r>
              <a:rPr lang="uk-UA" sz="1100" dirty="0"/>
              <a:t> 5 </a:t>
            </a:r>
            <a:r>
              <a:rPr lang="en-US" sz="1100" dirty="0" err="1"/>
              <a:t>czII</a:t>
            </a:r>
            <a:r>
              <a:rPr lang="uk-UA" sz="1100" dirty="0"/>
              <a:t>. – С. 1059-1063.</a:t>
            </a:r>
            <a:r>
              <a:rPr lang="en-US" sz="1100" dirty="0"/>
              <a:t>(Scopus).</a:t>
            </a:r>
            <a:endParaRPr lang="ru-RU" sz="1100" dirty="0"/>
          </a:p>
          <a:p>
            <a:pPr algn="just"/>
            <a:r>
              <a:rPr lang="uk-UA" sz="1100" dirty="0" err="1"/>
              <a:t>Трисуб’єктна</a:t>
            </a:r>
            <a:r>
              <a:rPr lang="uk-UA" sz="1100" dirty="0"/>
              <a:t> взаємодія в</a:t>
            </a:r>
            <a:r>
              <a:rPr lang="ru-RU" sz="1100" dirty="0"/>
              <a:t> </a:t>
            </a:r>
            <a:r>
              <a:rPr lang="uk-UA" sz="1100" dirty="0"/>
              <a:t>системі «викладач</a:t>
            </a:r>
            <a:r>
              <a:rPr lang="ru-RU" sz="1100" dirty="0"/>
              <a:t> </a:t>
            </a:r>
            <a:r>
              <a:rPr lang="uk-UA" sz="1100" dirty="0"/>
              <a:t>— студент</a:t>
            </a:r>
            <a:r>
              <a:rPr lang="ru-RU" sz="1100" dirty="0"/>
              <a:t> </a:t>
            </a:r>
            <a:r>
              <a:rPr lang="uk-UA" sz="1100" dirty="0"/>
              <a:t>— учитель фізичної культури» / </a:t>
            </a:r>
            <a:r>
              <a:rPr lang="uk-UA" sz="1100" b="1" dirty="0"/>
              <a:t>Ю.В. Зайцева , С.М. </a:t>
            </a:r>
            <a:r>
              <a:rPr lang="uk-UA" sz="1100" b="1" dirty="0" err="1"/>
              <a:t>Новік</a:t>
            </a:r>
            <a:r>
              <a:rPr lang="uk-UA" sz="1100" dirty="0"/>
              <a:t> // </a:t>
            </a:r>
            <a:r>
              <a:rPr lang="uk-UA" sz="1100" dirty="0" err="1"/>
              <a:t>Освітологія</a:t>
            </a:r>
            <a:r>
              <a:rPr lang="uk-UA" sz="1100" dirty="0"/>
              <a:t> : українсько-польській науковий журнал. – Київ : Київський Університет імені Бориса Грінченка, 2019. – С. 97-102. </a:t>
            </a:r>
            <a:r>
              <a:rPr lang="en-US" sz="1100" dirty="0"/>
              <a:t>ISSN</a:t>
            </a:r>
            <a:r>
              <a:rPr lang="uk-UA" sz="1100" dirty="0"/>
              <a:t> 2226-3012 (</a:t>
            </a:r>
            <a:r>
              <a:rPr lang="en-US" sz="1100" dirty="0"/>
              <a:t>Print</a:t>
            </a:r>
            <a:r>
              <a:rPr lang="uk-UA" sz="1100" dirty="0"/>
              <a:t>) </a:t>
            </a:r>
            <a:r>
              <a:rPr lang="en-US" sz="1100" dirty="0"/>
              <a:t>ISSN</a:t>
            </a:r>
            <a:r>
              <a:rPr lang="uk-UA" sz="1100" dirty="0"/>
              <a:t> 2412-124</a:t>
            </a:r>
            <a:r>
              <a:rPr lang="en-US" sz="1100" dirty="0"/>
              <a:t>X</a:t>
            </a:r>
            <a:r>
              <a:rPr lang="uk-UA" sz="1100" dirty="0"/>
              <a:t> (</a:t>
            </a:r>
            <a:r>
              <a:rPr lang="en-US" sz="1100" dirty="0"/>
              <a:t>Online</a:t>
            </a:r>
            <a:r>
              <a:rPr lang="uk-UA" sz="1100" dirty="0"/>
              <a:t>) </a:t>
            </a:r>
            <a:endParaRPr lang="ru-RU" sz="1100" dirty="0"/>
          </a:p>
          <a:p>
            <a:pPr algn="just"/>
            <a:r>
              <a:rPr lang="uk-UA" sz="1100" dirty="0" smtClean="0"/>
              <a:t>5.</a:t>
            </a:r>
            <a:r>
              <a:rPr lang="en-US" sz="1100" dirty="0"/>
              <a:t> </a:t>
            </a:r>
            <a:r>
              <a:rPr lang="uk-UA" sz="1100" b="1" dirty="0"/>
              <a:t>Шаповал Є.</a:t>
            </a:r>
            <a:r>
              <a:rPr lang="uk-UA" sz="1100" dirty="0"/>
              <a:t> Методологія формування професійної динамічності та її значення в процесі становлення компетентності вчителя фізичної культури /Є. Шаповал, Л. Голуб // Педагогічна освіта: теорія і практика, збірник наукових праць. – Кам’янець-</a:t>
            </a:r>
            <a:r>
              <a:rPr lang="uk-UA" sz="1100" dirty="0" err="1"/>
              <a:t>Подільськ</a:t>
            </a:r>
            <a:r>
              <a:rPr lang="uk-UA" sz="1100" dirty="0"/>
              <a:t>, 2019. – Випуск 26 (1-2019) Частина 1. – С. 42-47 </a:t>
            </a:r>
            <a:endParaRPr lang="ru-RU" sz="1100" dirty="0"/>
          </a:p>
          <a:p>
            <a:pPr algn="just"/>
            <a:r>
              <a:rPr lang="uk-UA" sz="1100" dirty="0" smtClean="0"/>
              <a:t>6. </a:t>
            </a:r>
            <a:r>
              <a:rPr lang="uk-UA" sz="1100" b="1" dirty="0" smtClean="0"/>
              <a:t>Шаповал </a:t>
            </a:r>
            <a:r>
              <a:rPr lang="uk-UA" sz="1100" b="1" dirty="0"/>
              <a:t>Є. Ю.</a:t>
            </a:r>
            <a:r>
              <a:rPr lang="uk-UA" sz="1100" dirty="0"/>
              <a:t> Ефективність підходу до організації фізкультурно-спортивної роботи зі студентами на основі використання різних ігрових моделей суперництва і співпраці у міні-футболі /Є. Ю. Шаповал, О. В. Донець, О. В. </a:t>
            </a:r>
            <a:r>
              <a:rPr lang="uk-UA" sz="1100" dirty="0" err="1"/>
              <a:t>Петришин</a:t>
            </a:r>
            <a:r>
              <a:rPr lang="uk-UA" sz="1100" dirty="0"/>
              <a:t> // Педагогічна освіта: теорія і практика : Збірник наукових праць / Кам'янець-Подільський національний університет імені Івана Огієнка; Інститут педагогіки НАПН України [гол. ред. Лабунець</a:t>
            </a:r>
            <a:r>
              <a:rPr lang="ru-RU" sz="1100" dirty="0"/>
              <a:t> </a:t>
            </a:r>
            <a:r>
              <a:rPr lang="uk-UA" sz="1100" dirty="0"/>
              <a:t>В.М.]. – Вип.27 (2-2019). – Кам'янець-Подільський, 2019. – с.141-146</a:t>
            </a:r>
            <a:endParaRPr lang="ru-RU" sz="1100" dirty="0"/>
          </a:p>
          <a:p>
            <a:pPr algn="just"/>
            <a:r>
              <a:rPr lang="uk-UA" sz="1100" dirty="0" smtClean="0"/>
              <a:t>7. Теоретичний </a:t>
            </a:r>
            <a:r>
              <a:rPr lang="uk-UA" sz="1100" dirty="0"/>
              <a:t>аналіз змісту понять «фізична культура», «спорт», «фізичне виховання» / І. В. Тараненко</a:t>
            </a:r>
            <a:r>
              <a:rPr lang="uk-UA" sz="1100" b="1" dirty="0"/>
              <a:t>, Ю.В. Зайцева</a:t>
            </a:r>
            <a:r>
              <a:rPr lang="uk-UA" sz="1100" dirty="0"/>
              <a:t>, // Витоки педагогічної майстерності. – Полтава, ПНПУ імені В.Г. Короленка, 2019. – </a:t>
            </a:r>
            <a:r>
              <a:rPr lang="uk-UA" sz="1100" dirty="0" err="1"/>
              <a:t>Вип</a:t>
            </a:r>
            <a:r>
              <a:rPr lang="uk-UA" sz="1100" dirty="0"/>
              <a:t>. 23. – С 193-198.</a:t>
            </a:r>
            <a:endParaRPr lang="ru-RU" sz="1100" dirty="0"/>
          </a:p>
          <a:p>
            <a:endParaRPr lang="ru-RU" dirty="0">
              <a:solidFill>
                <a:srgbClr val="FF0000"/>
              </a:solidFill>
            </a:endParaRPr>
          </a:p>
          <a:p>
            <a:pPr algn="just"/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6629400"/>
          </a:xfrm>
        </p:spPr>
        <p:txBody>
          <a:bodyPr>
            <a:noAutofit/>
          </a:bodyPr>
          <a:lstStyle/>
          <a:p>
            <a:pPr lvl="0" algn="just"/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050" b="1" dirty="0"/>
              <a:t>Зайцева Ю.В.</a:t>
            </a:r>
            <a:r>
              <a:rPr lang="uk-UA" sz="1050" dirty="0"/>
              <a:t> Аналітичні аспекти дотримання академічної доброчесності в системі науково-дослідної роботи магістрантів педагогічних спеціальностей / Ю.В. Зайцева, О.К. </a:t>
            </a:r>
            <a:r>
              <a:rPr lang="uk-UA" sz="1050" dirty="0" err="1"/>
              <a:t>Корносенко</a:t>
            </a:r>
            <a:r>
              <a:rPr lang="uk-UA" sz="1050" dirty="0"/>
              <a:t>, О.В. Донець // Академічна доброчесність : виклики сучасності : збірник наукових есе учасників дистанційного етапу наукового стажування для освітян (Республіка Польща, Варшава, 09.09 – 21.09.2019) / Польсько-українська фундація «Інститут Міжнародної Академічної та Наукової Співпраці», Духовна Академія Університету Кардинала Стефана Вишинського, Фундація </a:t>
            </a:r>
            <a:r>
              <a:rPr lang="ru-RU" sz="1050" dirty="0"/>
              <a:t>ADD</a:t>
            </a:r>
            <a:r>
              <a:rPr lang="uk-UA" sz="1050" dirty="0"/>
              <a:t>. – Варшава, 2019. – С. 66-73.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9</a:t>
            </a:r>
            <a:r>
              <a:rPr lang="uk-UA" sz="1050" dirty="0" smtClean="0"/>
              <a:t>. </a:t>
            </a:r>
            <a:r>
              <a:rPr lang="uk-UA" sz="1050" dirty="0"/>
              <a:t>Аналіз поняття «</a:t>
            </a:r>
            <a:r>
              <a:rPr lang="uk-UA" sz="1050" dirty="0" err="1"/>
              <a:t>самоплагіат</a:t>
            </a:r>
            <a:r>
              <a:rPr lang="uk-UA" sz="1050" dirty="0"/>
              <a:t>» / І. В. Тараненко</a:t>
            </a:r>
            <a:r>
              <a:rPr lang="uk-UA" sz="1050" b="1" dirty="0"/>
              <a:t>, С. М. </a:t>
            </a:r>
            <a:r>
              <a:rPr lang="uk-UA" sz="1050" b="1" dirty="0" err="1"/>
              <a:t>Новік</a:t>
            </a:r>
            <a:r>
              <a:rPr lang="uk-UA" sz="1050" b="1" dirty="0"/>
              <a:t> // </a:t>
            </a:r>
            <a:r>
              <a:rPr lang="uk-UA" sz="1050" dirty="0"/>
              <a:t>Академічна доброчесність: виклики сучасності : збірник наукових есе учасників дистанційного етапу наукового стажування для освітян (Республіка Польща, Варшава, 14.10 — 25.10.2019) / Польсько-українська фундація «Інститут Міжнародної Академічної та Наукової Співпраці», Духовна Академія Університету Кардинала Стефана Вишинського, Фундація </a:t>
            </a:r>
            <a:r>
              <a:rPr lang="ru-RU" sz="1050" dirty="0"/>
              <a:t>ADD</a:t>
            </a:r>
            <a:r>
              <a:rPr lang="uk-UA" sz="1050" dirty="0"/>
              <a:t>. — Варшава, 2019, С </a:t>
            </a:r>
            <a:r>
              <a:rPr lang="uk-UA" sz="1050" dirty="0" smtClean="0"/>
              <a:t>131-134</a:t>
            </a:r>
            <a:br>
              <a:rPr lang="uk-UA" sz="1050" dirty="0" smtClean="0"/>
            </a:br>
            <a:r>
              <a:rPr lang="uk-UA" sz="1050" dirty="0" smtClean="0"/>
              <a:t>10.</a:t>
            </a:r>
            <a:r>
              <a:rPr lang="uk-UA" sz="1050" b="1" dirty="0" smtClean="0"/>
              <a:t>Новік </a:t>
            </a:r>
            <a:r>
              <a:rPr lang="uk-UA" sz="1050" b="1" dirty="0"/>
              <a:t>С.М</a:t>
            </a:r>
            <a:r>
              <a:rPr lang="uk-UA" sz="1050" dirty="0"/>
              <a:t>. Підготовка вчителя для нової української школи: </a:t>
            </a:r>
            <a:r>
              <a:rPr lang="uk-UA" sz="1050" dirty="0" err="1"/>
              <a:t>здоровязбережні</a:t>
            </a:r>
            <a:r>
              <a:rPr lang="uk-UA" sz="1050" dirty="0"/>
              <a:t> орієнтири / С.М. </a:t>
            </a:r>
            <a:r>
              <a:rPr lang="uk-UA" sz="1050" dirty="0" err="1"/>
              <a:t>Новік</a:t>
            </a:r>
            <a:r>
              <a:rPr lang="uk-UA" sz="1050" dirty="0"/>
              <a:t>, Т.Г. </a:t>
            </a:r>
            <a:r>
              <a:rPr lang="uk-UA" sz="1050" dirty="0" err="1"/>
              <a:t>Новік</a:t>
            </a:r>
            <a:r>
              <a:rPr lang="uk-UA" sz="1050" dirty="0"/>
              <a:t> //Технології професійного розвитку педагога: спадщина А.С. Макаренка і пріоритети української світи: </a:t>
            </a:r>
            <a:r>
              <a:rPr lang="ru-RU" sz="1050" dirty="0"/>
              <a:t>XVIII</a:t>
            </a:r>
            <a:r>
              <a:rPr lang="uk-UA" sz="1050" dirty="0"/>
              <a:t> міжнародна науко-практична конференція. – Полтава, 2019. – С. 114-115.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11</a:t>
            </a:r>
            <a:r>
              <a:rPr lang="uk-UA" sz="1050" dirty="0" smtClean="0"/>
              <a:t>. </a:t>
            </a:r>
            <a:r>
              <a:rPr lang="uk-UA" sz="1050" b="1" dirty="0"/>
              <a:t>Шаповал Є. Ю. </a:t>
            </a:r>
            <a:r>
              <a:rPr lang="uk-UA" sz="1050" dirty="0"/>
              <a:t>Методологічні засади психологічної підготовки </a:t>
            </a:r>
            <a:r>
              <a:rPr lang="uk-UA" sz="1050" dirty="0" err="1"/>
              <a:t>футзалістів</a:t>
            </a:r>
            <a:r>
              <a:rPr lang="uk-UA" sz="1050" dirty="0"/>
              <a:t> як основного </a:t>
            </a:r>
            <a:r>
              <a:rPr lang="uk-UA" sz="1050" dirty="0" err="1"/>
              <a:t>взаємозв’язуючого</a:t>
            </a:r>
            <a:r>
              <a:rPr lang="uk-UA" sz="1050" dirty="0"/>
              <a:t> компонента ігрової діяльності на заняттях з ПСМ / Є.</a:t>
            </a:r>
            <a:r>
              <a:rPr lang="ru-RU" sz="1050" dirty="0"/>
              <a:t> </a:t>
            </a:r>
            <a:r>
              <a:rPr lang="uk-UA" sz="1050" dirty="0"/>
              <a:t>Ю.</a:t>
            </a:r>
            <a:r>
              <a:rPr lang="ru-RU" sz="1050" dirty="0"/>
              <a:t> </a:t>
            </a:r>
            <a:r>
              <a:rPr lang="uk-UA" sz="1050" dirty="0"/>
              <a:t>Шаповал, Ю. В. Бондаренко // Молодь та олімпійський рух: </a:t>
            </a:r>
            <a:r>
              <a:rPr lang="ru-RU" sz="1050" dirty="0"/>
              <a:t>X</a:t>
            </a:r>
            <a:r>
              <a:rPr lang="uk-UA" sz="1050" dirty="0"/>
              <a:t>ІІ </a:t>
            </a:r>
            <a:r>
              <a:rPr lang="uk-UA" sz="1050" dirty="0" err="1"/>
              <a:t>міжнар</a:t>
            </a:r>
            <a:r>
              <a:rPr lang="uk-UA" sz="1050" dirty="0"/>
              <a:t>. </a:t>
            </a:r>
            <a:r>
              <a:rPr lang="uk-UA" sz="1050" dirty="0" err="1"/>
              <a:t>конф</a:t>
            </a:r>
            <a:r>
              <a:rPr lang="uk-UA" sz="1050" dirty="0"/>
              <a:t>. молодих вчених., (17-18 травня 2019 р.). – Київ, 2019. – С. 44-46</a:t>
            </a:r>
            <a:r>
              <a:rPr lang="uk-UA" sz="1050" dirty="0" smtClean="0"/>
              <a:t>.</a:t>
            </a:r>
            <a:br>
              <a:rPr lang="uk-UA" sz="1050" dirty="0" smtClean="0"/>
            </a:br>
            <a:r>
              <a:rPr lang="uk-UA" sz="1050" dirty="0" smtClean="0"/>
              <a:t>12. </a:t>
            </a:r>
            <a:r>
              <a:rPr lang="uk-UA" sz="1050" b="1" dirty="0" err="1" smtClean="0"/>
              <a:t>Новік</a:t>
            </a:r>
            <a:r>
              <a:rPr lang="uk-UA" sz="1050" b="1" dirty="0" smtClean="0"/>
              <a:t> </a:t>
            </a:r>
            <a:r>
              <a:rPr lang="uk-UA" sz="1050" b="1" dirty="0"/>
              <a:t>С.М.</a:t>
            </a:r>
            <a:r>
              <a:rPr lang="uk-UA" sz="1050" dirty="0"/>
              <a:t> Методичні засади викладання </a:t>
            </a:r>
            <a:r>
              <a:rPr lang="uk-UA" sz="1050" dirty="0" err="1"/>
              <a:t>хортингу</a:t>
            </a:r>
            <a:r>
              <a:rPr lang="uk-UA" sz="1050" dirty="0"/>
              <a:t> для майбутнього учителя фізичної культури  / С.М. </a:t>
            </a:r>
            <a:r>
              <a:rPr lang="uk-UA" sz="1050" dirty="0" err="1"/>
              <a:t>Новік</a:t>
            </a:r>
            <a:r>
              <a:rPr lang="uk-UA" sz="1050" dirty="0"/>
              <a:t> //  Роль фізичної культури і спорту в збереженні та зміцненні генофонду нації: Всеукраїнська науково-практична конференція – Полтава, 2019. – С. 60-61. </a:t>
            </a:r>
            <a:r>
              <a:rPr lang="ru-RU" sz="1050" dirty="0"/>
              <a:t>(23-24 </a:t>
            </a:r>
            <a:r>
              <a:rPr lang="ru-RU" sz="1050" dirty="0" err="1"/>
              <a:t>квітня</a:t>
            </a:r>
            <a:r>
              <a:rPr lang="ru-RU" sz="1050" dirty="0"/>
              <a:t> 2019 р.).</a:t>
            </a:r>
            <a:br>
              <a:rPr lang="ru-RU" sz="1050" dirty="0"/>
            </a:br>
            <a:r>
              <a:rPr lang="ru-RU" sz="1050" dirty="0" smtClean="0"/>
              <a:t>13. </a:t>
            </a:r>
            <a:r>
              <a:rPr lang="uk-UA" sz="1050" b="1" dirty="0" err="1" smtClean="0"/>
              <a:t>Новік</a:t>
            </a:r>
            <a:r>
              <a:rPr lang="uk-UA" sz="1050" b="1" dirty="0" smtClean="0"/>
              <a:t> </a:t>
            </a:r>
            <a:r>
              <a:rPr lang="uk-UA" sz="1050" b="1" dirty="0"/>
              <a:t>С.М</a:t>
            </a:r>
            <a:r>
              <a:rPr lang="uk-UA" sz="1050" dirty="0"/>
              <a:t>. Педагогічний аналіз принципів формування відповідальності старших підлітків / С.М. </a:t>
            </a:r>
            <a:r>
              <a:rPr lang="uk-UA" sz="1050" dirty="0" err="1"/>
              <a:t>Новік</a:t>
            </a:r>
            <a:r>
              <a:rPr lang="uk-UA" sz="1050" dirty="0"/>
              <a:t> // Теоретико-прикладні аспекти сучасної педагогічної науки і освіти: європейський вектор: участь у  науково-практичній конференції (21 червня 2019 р.) – Івано-Франківськ, 2019.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uk-UA" sz="1050" b="1" dirty="0"/>
              <a:t>Шаповал Є.</a:t>
            </a:r>
            <a:r>
              <a:rPr lang="uk-UA" sz="1050" dirty="0"/>
              <a:t> Зміст теоретичної підготовки спортсменів, які займаються </a:t>
            </a:r>
            <a:r>
              <a:rPr lang="uk-UA" sz="1050" dirty="0" err="1"/>
              <a:t>футзалом</a:t>
            </a:r>
            <a:r>
              <a:rPr lang="uk-UA" sz="1050" dirty="0"/>
              <a:t> / Є. Шаповал, Ю. Бондаренко // Роль фізичної культури і спорту в збереженні та зміцненні генофонду </a:t>
            </a:r>
            <a:r>
              <a:rPr lang="uk-UA" sz="1050" dirty="0" err="1"/>
              <a:t>націїї</a:t>
            </a:r>
            <a:r>
              <a:rPr lang="uk-UA" sz="1050" dirty="0"/>
              <a:t>: матеріали всеукр.наук.-</a:t>
            </a:r>
            <a:r>
              <a:rPr lang="uk-UA" sz="1050" dirty="0" err="1"/>
              <a:t>практ.конф</a:t>
            </a:r>
            <a:r>
              <a:rPr lang="uk-UA" sz="1050" dirty="0"/>
              <a:t>., (м. Полтава, 23-24 квітня 2019р.). – Полтава: Видавець Шевченко Р. В., 2019. – 123 с.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14.</a:t>
            </a:r>
            <a:r>
              <a:rPr lang="ru-RU" sz="1050" b="1" dirty="0" smtClean="0"/>
              <a:t>Шаповал </a:t>
            </a:r>
            <a:r>
              <a:rPr lang="ru-RU" sz="1050" b="1" dirty="0"/>
              <a:t>Є. Ю.</a:t>
            </a:r>
            <a:r>
              <a:rPr lang="ru-RU" sz="1050" dirty="0"/>
              <a:t> </a:t>
            </a:r>
            <a:r>
              <a:rPr lang="ru-RU" sz="1050" dirty="0" err="1"/>
              <a:t>Особливості</a:t>
            </a:r>
            <a:r>
              <a:rPr lang="ru-RU" sz="1050" dirty="0"/>
              <a:t> </a:t>
            </a:r>
            <a:r>
              <a:rPr lang="ru-RU" sz="1050" dirty="0" err="1"/>
              <a:t>побудови</a:t>
            </a:r>
            <a:r>
              <a:rPr lang="ru-RU" sz="1050" dirty="0"/>
              <a:t> </a:t>
            </a:r>
            <a:r>
              <a:rPr lang="ru-RU" sz="1050" dirty="0" err="1"/>
              <a:t>колового</a:t>
            </a:r>
            <a:r>
              <a:rPr lang="ru-RU" sz="1050" dirty="0"/>
              <a:t> </a:t>
            </a:r>
            <a:r>
              <a:rPr lang="ru-RU" sz="1050" dirty="0" err="1"/>
              <a:t>тренування</a:t>
            </a:r>
            <a:r>
              <a:rPr lang="ru-RU" sz="1050" dirty="0"/>
              <a:t> у </a:t>
            </a:r>
            <a:r>
              <a:rPr lang="ru-RU" sz="1050" dirty="0" err="1"/>
              <a:t>жіночому</a:t>
            </a:r>
            <a:r>
              <a:rPr lang="ru-RU" sz="1050" dirty="0"/>
              <a:t> </a:t>
            </a:r>
            <a:r>
              <a:rPr lang="ru-RU" sz="1050" dirty="0" err="1"/>
              <a:t>футзалі</a:t>
            </a:r>
            <a:r>
              <a:rPr lang="ru-RU" sz="1050" dirty="0"/>
              <a:t> для </a:t>
            </a:r>
            <a:r>
              <a:rPr lang="ru-RU" sz="1050" dirty="0" err="1"/>
              <a:t>розвитку</a:t>
            </a:r>
            <a:r>
              <a:rPr lang="ru-RU" sz="1050" dirty="0"/>
              <a:t> </a:t>
            </a:r>
            <a:r>
              <a:rPr lang="ru-RU" sz="1050" dirty="0" err="1"/>
              <a:t>силових</a:t>
            </a:r>
            <a:r>
              <a:rPr lang="ru-RU" sz="1050" dirty="0"/>
              <a:t> </a:t>
            </a:r>
            <a:r>
              <a:rPr lang="ru-RU" sz="1050" dirty="0" err="1"/>
              <a:t>здібностей</a:t>
            </a:r>
            <a:r>
              <a:rPr lang="ru-RU" sz="1050" dirty="0"/>
              <a:t> / Є. Ю. Шаповал, А. </a:t>
            </a:r>
            <a:r>
              <a:rPr lang="ru-RU" sz="1050" dirty="0" err="1"/>
              <a:t>Воскобійник</a:t>
            </a:r>
            <a:r>
              <a:rPr lang="ru-RU" sz="1050" dirty="0"/>
              <a:t>, А. Тищенко // </a:t>
            </a:r>
            <a:r>
              <a:rPr lang="ru-RU" sz="1050" dirty="0" err="1"/>
              <a:t>Технології</a:t>
            </a:r>
            <a:r>
              <a:rPr lang="ru-RU" sz="1050" dirty="0"/>
              <a:t> </a:t>
            </a:r>
            <a:r>
              <a:rPr lang="ru-RU" sz="1050" dirty="0" err="1"/>
              <a:t>здоров’язбережування</a:t>
            </a:r>
            <a:r>
              <a:rPr lang="ru-RU" sz="1050" dirty="0"/>
              <a:t> </a:t>
            </a:r>
            <a:r>
              <a:rPr lang="ru-RU" sz="1050" dirty="0" err="1"/>
              <a:t>сучасних</a:t>
            </a:r>
            <a:r>
              <a:rPr lang="ru-RU" sz="1050" dirty="0"/>
              <a:t> закладах </a:t>
            </a:r>
            <a:r>
              <a:rPr lang="ru-RU" sz="1050" dirty="0" err="1"/>
              <a:t>освіти</a:t>
            </a:r>
            <a:r>
              <a:rPr lang="ru-RU" sz="1050" dirty="0"/>
              <a:t> </a:t>
            </a:r>
            <a:r>
              <a:rPr lang="ru-RU" sz="1050" dirty="0" err="1"/>
              <a:t>України</a:t>
            </a:r>
            <a:r>
              <a:rPr lang="ru-RU" sz="1050" dirty="0"/>
              <a:t>: </a:t>
            </a:r>
            <a:r>
              <a:rPr lang="ru-RU" sz="1050" dirty="0" err="1"/>
              <a:t>проблеми</a:t>
            </a:r>
            <a:r>
              <a:rPr lang="ru-RU" sz="1050" dirty="0"/>
              <a:t> та </a:t>
            </a:r>
            <a:r>
              <a:rPr lang="ru-RU" sz="1050" dirty="0" err="1"/>
              <a:t>перспективи</a:t>
            </a:r>
            <a:r>
              <a:rPr lang="ru-RU" sz="1050" dirty="0"/>
              <a:t>: матер. </a:t>
            </a:r>
            <a:r>
              <a:rPr lang="ru-RU" sz="1050" dirty="0" err="1"/>
              <a:t>Всеукр</a:t>
            </a:r>
            <a:r>
              <a:rPr lang="ru-RU" sz="1050" dirty="0"/>
              <a:t>. студ. наук.-</a:t>
            </a:r>
            <a:r>
              <a:rPr lang="ru-RU" sz="1050" dirty="0" err="1"/>
              <a:t>практ.конф</a:t>
            </a:r>
            <a:r>
              <a:rPr lang="ru-RU" sz="1050" dirty="0"/>
              <a:t>. / за </a:t>
            </a:r>
            <a:r>
              <a:rPr lang="ru-RU" sz="1050" dirty="0" err="1"/>
              <a:t>заг.ред.О</a:t>
            </a:r>
            <a:r>
              <a:rPr lang="ru-RU" sz="1050" dirty="0"/>
              <a:t>. О. </a:t>
            </a:r>
            <a:r>
              <a:rPr lang="ru-RU" sz="1050" dirty="0" err="1"/>
              <a:t>Момот</a:t>
            </a:r>
            <a:r>
              <a:rPr lang="ru-RU" sz="1050" dirty="0"/>
              <a:t>, Ю. В. </a:t>
            </a:r>
            <a:r>
              <a:rPr lang="ru-RU" sz="1050" dirty="0" err="1"/>
              <a:t>Зайцевої</a:t>
            </a:r>
            <a:r>
              <a:rPr lang="ru-RU" sz="1050" dirty="0"/>
              <a:t>, Ю. В. </a:t>
            </a:r>
            <a:r>
              <a:rPr lang="ru-RU" sz="1050" dirty="0" err="1"/>
              <a:t>Солохи</a:t>
            </a:r>
            <a:r>
              <a:rPr lang="ru-RU" sz="1050" dirty="0"/>
              <a:t> та </a:t>
            </a:r>
            <a:r>
              <a:rPr lang="ru-RU" sz="1050" dirty="0" err="1"/>
              <a:t>ін</a:t>
            </a:r>
            <a:r>
              <a:rPr lang="ru-RU" sz="1050" dirty="0"/>
              <a:t>. – Полтава: </a:t>
            </a:r>
            <a:r>
              <a:rPr lang="ru-RU" sz="1050" dirty="0" err="1"/>
              <a:t>Сімон</a:t>
            </a:r>
            <a:r>
              <a:rPr lang="ru-RU" sz="1050" dirty="0"/>
              <a:t>, 2019. – С. 127-131</a:t>
            </a:r>
            <a:br>
              <a:rPr lang="ru-RU" sz="1050" dirty="0"/>
            </a:br>
            <a:r>
              <a:rPr lang="ru-RU" sz="1050" dirty="0" smtClean="0"/>
              <a:t>15. </a:t>
            </a:r>
            <a:r>
              <a:rPr lang="uk-UA" sz="1050" b="1" dirty="0" smtClean="0"/>
              <a:t>Зайцева </a:t>
            </a:r>
            <a:r>
              <a:rPr lang="uk-UA" sz="1050" b="1" dirty="0"/>
              <a:t>Ю.В.</a:t>
            </a:r>
            <a:r>
              <a:rPr lang="uk-UA" sz="1050" dirty="0"/>
              <a:t> </a:t>
            </a:r>
            <a:r>
              <a:rPr lang="uk-UA" sz="1050" dirty="0" err="1"/>
              <a:t>Кроссфіт</a:t>
            </a:r>
            <a:r>
              <a:rPr lang="uk-UA" sz="1050" dirty="0"/>
              <a:t>-тренування як засіб оптимізації фізичної підготовки волейболісток / Ю.В. Зайцева // Інноваційні та інформаційні технології у фізичній культурі, спорті, фізичній терапії та </a:t>
            </a:r>
            <a:r>
              <a:rPr lang="uk-UA" sz="1050" dirty="0" err="1"/>
              <a:t>ерготерапії</a:t>
            </a:r>
            <a:r>
              <a:rPr lang="uk-UA" sz="1050" dirty="0"/>
              <a:t>: Матеріали </a:t>
            </a:r>
            <a:r>
              <a:rPr lang="ru-RU" sz="1050" dirty="0"/>
              <a:t>II</a:t>
            </a:r>
            <a:r>
              <a:rPr lang="uk-UA" sz="1050" dirty="0"/>
              <a:t> Всеукраїнської електронної науково-практичної конференції з міжнародною участю </a:t>
            </a:r>
            <a:r>
              <a:rPr lang="ru-RU" sz="1050" dirty="0"/>
              <a:t>(</a:t>
            </a:r>
            <a:r>
              <a:rPr lang="ru-RU" sz="1050" dirty="0" err="1"/>
              <a:t>Київ</a:t>
            </a:r>
            <a:r>
              <a:rPr lang="ru-RU" sz="1050" dirty="0"/>
              <a:t>, 18 </a:t>
            </a:r>
            <a:r>
              <a:rPr lang="ru-RU" sz="1050" dirty="0" err="1"/>
              <a:t>квітня</a:t>
            </a:r>
            <a:r>
              <a:rPr lang="ru-RU" sz="1050" dirty="0"/>
              <a:t> 2019 р.) / ред. О.А. </a:t>
            </a:r>
            <a:r>
              <a:rPr lang="ru-RU" sz="1050" dirty="0" err="1"/>
              <a:t>Шинкарук</a:t>
            </a:r>
            <a:r>
              <a:rPr lang="ru-RU" sz="1050" dirty="0"/>
              <a:t>. – К.: НУФВСУ, 2019. –</a:t>
            </a:r>
            <a:r>
              <a:rPr lang="uk-UA" sz="1050" dirty="0"/>
              <a:t> С. 23-24. 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uk-UA" sz="1050" dirty="0"/>
              <a:t>Формування здорового способу життя засобами гімнастики / </a:t>
            </a:r>
            <a:r>
              <a:rPr lang="uk-UA" sz="1050" b="1" dirty="0"/>
              <a:t>Ю. Зайцева</a:t>
            </a:r>
            <a:r>
              <a:rPr lang="uk-UA" sz="1050" dirty="0"/>
              <a:t>, В. Дмитренко</a:t>
            </a:r>
            <a:r>
              <a:rPr lang="uk-UA" sz="1050" b="1" dirty="0"/>
              <a:t> // </a:t>
            </a:r>
            <a:r>
              <a:rPr lang="uk-UA" sz="1050" dirty="0"/>
              <a:t>Роль фізичної культури і спорту в збереженні та зміцненні генофонду нації: </a:t>
            </a:r>
            <a:r>
              <a:rPr lang="uk-UA" sz="1050" dirty="0" err="1"/>
              <a:t>Всеукр</a:t>
            </a:r>
            <a:r>
              <a:rPr lang="uk-UA" sz="1050" dirty="0"/>
              <a:t>. наук.-</a:t>
            </a:r>
            <a:r>
              <a:rPr lang="uk-UA" sz="1050" dirty="0" err="1"/>
              <a:t>прак</a:t>
            </a:r>
            <a:r>
              <a:rPr lang="uk-UA" sz="1050" dirty="0"/>
              <a:t>. </a:t>
            </a:r>
            <a:r>
              <a:rPr lang="uk-UA" sz="1050" dirty="0" err="1"/>
              <a:t>конф</a:t>
            </a:r>
            <a:r>
              <a:rPr lang="uk-UA" sz="1050" dirty="0"/>
              <a:t>., (23-24 квітня 2019 р.). – Полтава, 2019. – С. 24-26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16.</a:t>
            </a:r>
            <a:r>
              <a:rPr lang="uk-UA" sz="1050" b="1" dirty="0" smtClean="0"/>
              <a:t>Зайцева </a:t>
            </a:r>
            <a:r>
              <a:rPr lang="uk-UA" sz="1050" b="1" dirty="0"/>
              <a:t>Ю.В</a:t>
            </a:r>
            <a:r>
              <a:rPr lang="uk-UA" sz="1050" dirty="0"/>
              <a:t>. Роль учителя фізичної культури в організації фізкультурно-спортивної діяльності школярів / Ю. Зайцева // Традиції та інновації в сучасній педагогічній діяльності: європейський вимір // Збірник наукових праць за матеріалами науково-практичної конференції. – Ізмаїл: РВВ ІДГУ, 2019. – С.24-27.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 smtClean="0"/>
              <a:t>17.</a:t>
            </a:r>
            <a:r>
              <a:rPr lang="uk-UA" sz="1050" b="1" dirty="0" smtClean="0"/>
              <a:t>Зайцева </a:t>
            </a:r>
            <a:r>
              <a:rPr lang="uk-UA" sz="1050" b="1" dirty="0"/>
              <a:t>Ю. С</a:t>
            </a:r>
            <a:r>
              <a:rPr lang="uk-UA" sz="1050" dirty="0"/>
              <a:t>утність та зміст поняття «здоровий спосіб життя» // Ю. Зайцева, О. </a:t>
            </a:r>
            <a:r>
              <a:rPr lang="uk-UA" sz="1050" dirty="0" err="1"/>
              <a:t>Стариченко</a:t>
            </a:r>
            <a:r>
              <a:rPr lang="uk-UA" sz="1050" dirty="0"/>
              <a:t>, В. </a:t>
            </a:r>
            <a:r>
              <a:rPr lang="uk-UA" sz="1050" dirty="0" err="1"/>
              <a:t>Мисак</a:t>
            </a:r>
            <a:r>
              <a:rPr lang="uk-UA" sz="1050" dirty="0"/>
              <a:t> // Технології </a:t>
            </a:r>
            <a:r>
              <a:rPr lang="uk-UA" sz="1050" dirty="0" err="1"/>
              <a:t>здоров’язбережування</a:t>
            </a:r>
            <a:r>
              <a:rPr lang="uk-UA" sz="1050" dirty="0"/>
              <a:t> в сучасних закладах освіти України : проблеми та перспективи : матер. </a:t>
            </a:r>
            <a:r>
              <a:rPr lang="uk-UA" sz="1050" dirty="0" err="1"/>
              <a:t>Всеукр</a:t>
            </a:r>
            <a:r>
              <a:rPr lang="uk-UA" sz="1050" dirty="0"/>
              <a:t>. </a:t>
            </a:r>
            <a:r>
              <a:rPr lang="uk-UA" sz="1050" dirty="0" err="1"/>
              <a:t>студ</a:t>
            </a:r>
            <a:r>
              <a:rPr lang="uk-UA" sz="1050" dirty="0"/>
              <a:t>. наук.-</a:t>
            </a:r>
            <a:r>
              <a:rPr lang="uk-UA" sz="1050" dirty="0" err="1"/>
              <a:t>практ</a:t>
            </a:r>
            <a:r>
              <a:rPr lang="uk-UA" sz="1050" dirty="0"/>
              <a:t>. </a:t>
            </a:r>
            <a:r>
              <a:rPr lang="uk-UA" sz="1050" dirty="0" err="1"/>
              <a:t>конф</a:t>
            </a:r>
            <a:r>
              <a:rPr lang="uk-UA" sz="1050" dirty="0"/>
              <a:t>. – Полтава : </a:t>
            </a:r>
            <a:r>
              <a:rPr lang="uk-UA" sz="1050" dirty="0" err="1"/>
              <a:t>Сімон</a:t>
            </a:r>
            <a:r>
              <a:rPr lang="uk-UA" sz="1050" dirty="0"/>
              <a:t>, 2019. – С. 40-43</a:t>
            </a:r>
            <a:r>
              <a:rPr lang="uk-UA" sz="11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791712"/>
          </a:xfrm>
        </p:spPr>
        <p:txBody>
          <a:bodyPr>
            <a:noAutofit/>
          </a:bodyPr>
          <a:lstStyle/>
          <a:p>
            <a:pPr marL="342900" marR="62230" lvl="0" indent="-34290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18. </a:t>
            </a:r>
            <a:r>
              <a:rPr lang="uk-UA" sz="11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1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С.М</a:t>
            </a:r>
            <a:r>
              <a:rPr lang="uk-UA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,Методичні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аспекти вдосконалення технічних елементів з учнями старших класів у варіативному модулі «Футбол» / С.М.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Новік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І.С. Писаренко // Технології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здоровязбережування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сучасних закладах освіти України: проблеми та перспективи: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Всеукраїнська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студенська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науково-практична конференція. – Полтава, 2019. – </a:t>
            </a: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С.82-85.</a:t>
            </a:r>
            <a:b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Шаповал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Є. Ю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колового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жіночому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футзалі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силових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Є. Ю. Шаповал, А.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Воскобійник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Тищенко //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здоров’язбережування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матер. 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студ. наук.-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практ.конф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/ за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заг.ред.О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О.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Момот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Ю. В.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Зайцевої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Ю. В. 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Солохи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Полтава: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Сімон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2019. – С. 127-131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Шаповал Є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спортсменів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футзалом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Є. Шаповал, Ю. Бондаренко // Роль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спорту в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зміцненні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генофонду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націїї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всеукр.наук.-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практ.конф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(м. Полтава, 23-24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2019р.). – Полтава: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Видавець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Шевченко Р. В., 2019. – 123 с.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Шаповал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Є. Ю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футзалістів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основного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взаємозв’язуючого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ігрової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ПСМ / Є. Ю. Шаповал, Ю. В. Бондаренко // Молодь 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олімпійський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XІІ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(17-18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р.). –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2019. – С. 44-46.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здорового способу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 Зайцева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 Дмитренко // Роль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спорту в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зміцненні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генофонду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(23-24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р.). – Полтава, 2019. – С. 24-26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1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«здоровий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// Ю. Зайцева, О.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Стариченко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Мисак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здоров’язбережування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матер.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студ. наук.-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Полтава 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Сімон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2019. – С. 40-43.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http://apollinaris-xv.ucoz.ua/1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799147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37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7924800" cy="55626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q"/>
            </a:pPr>
            <a:r>
              <a:rPr lang="uk-UA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Під керівництвом  молодих учених опубліковано 6 студентських робіт у співавторстві</a:t>
            </a:r>
          </a:p>
          <a:p>
            <a:pPr algn="just"/>
            <a:r>
              <a:rPr lang="uk-UA" sz="1600" dirty="0"/>
              <a:t>1.	</a:t>
            </a:r>
            <a:r>
              <a:rPr lang="uk-UA" sz="1600" dirty="0" err="1"/>
              <a:t>Новік</a:t>
            </a:r>
            <a:r>
              <a:rPr lang="uk-UA" sz="1600" dirty="0"/>
              <a:t> С.М., Писаренко І.С. Методичні аспекти вдосконалення технічних елементів з учнями старших класів у варіативному модулі «Футбол» / С.М. </a:t>
            </a:r>
            <a:r>
              <a:rPr lang="uk-UA" sz="1600" dirty="0" err="1"/>
              <a:t>Новік</a:t>
            </a:r>
            <a:r>
              <a:rPr lang="uk-UA" sz="1600" dirty="0"/>
              <a:t>, </a:t>
            </a:r>
            <a:r>
              <a:rPr lang="uk-UA" sz="1600" dirty="0" err="1" smtClean="0"/>
              <a:t>І.С.Писаренко</a:t>
            </a:r>
            <a:r>
              <a:rPr lang="uk-UA" sz="1600" dirty="0" smtClean="0"/>
              <a:t> </a:t>
            </a:r>
            <a:r>
              <a:rPr lang="uk-UA" sz="1600" dirty="0"/>
              <a:t>// Технології </a:t>
            </a:r>
            <a:r>
              <a:rPr lang="uk-UA" sz="1600" dirty="0" err="1"/>
              <a:t>здоровязбережування</a:t>
            </a:r>
            <a:r>
              <a:rPr lang="uk-UA" sz="1600" dirty="0"/>
              <a:t> в сучасних закладах освіти України: проблеми та перспективи: </a:t>
            </a:r>
            <a:r>
              <a:rPr lang="pl-PL" sz="1600" dirty="0"/>
              <a:t>VII </a:t>
            </a:r>
            <a:r>
              <a:rPr lang="uk-UA" sz="1600" dirty="0"/>
              <a:t>Всеукраїнська </a:t>
            </a:r>
            <a:r>
              <a:rPr lang="uk-UA" sz="1600" dirty="0" err="1"/>
              <a:t>студенська</a:t>
            </a:r>
            <a:r>
              <a:rPr lang="uk-UA" sz="1600" dirty="0"/>
              <a:t> науково-практична конференція. – Полтава, 2019. – С.82-85. </a:t>
            </a:r>
          </a:p>
          <a:p>
            <a:pPr algn="just"/>
            <a:r>
              <a:rPr lang="uk-UA" sz="1600" dirty="0"/>
              <a:t>2.	Шаповал Є. Ю. Особливості побудови колового тренування у жіночому </a:t>
            </a:r>
            <a:r>
              <a:rPr lang="uk-UA" sz="1600" dirty="0" err="1"/>
              <a:t>футзалі</a:t>
            </a:r>
            <a:r>
              <a:rPr lang="uk-UA" sz="1600" dirty="0"/>
              <a:t> для розвитку силових здібностей / Є. Ю. Шаповал, А. Воскобійник, </a:t>
            </a:r>
            <a:r>
              <a:rPr lang="uk-UA" sz="1600" dirty="0" err="1" smtClean="0"/>
              <a:t>А.Тищенко</a:t>
            </a:r>
            <a:r>
              <a:rPr lang="uk-UA" sz="1600" dirty="0" smtClean="0"/>
              <a:t> </a:t>
            </a:r>
            <a:r>
              <a:rPr lang="uk-UA" sz="1600" dirty="0"/>
              <a:t>// Технології </a:t>
            </a:r>
            <a:r>
              <a:rPr lang="uk-UA" sz="1600" dirty="0" err="1"/>
              <a:t>здоров’язбережування</a:t>
            </a:r>
            <a:r>
              <a:rPr lang="uk-UA" sz="1600" dirty="0"/>
              <a:t> сучасних закладах освіти України: проблеми та перспективи: матер. </a:t>
            </a:r>
            <a:r>
              <a:rPr lang="uk-UA" sz="1600" dirty="0" err="1"/>
              <a:t>Всеукр</a:t>
            </a:r>
            <a:r>
              <a:rPr lang="uk-UA" sz="1600" dirty="0"/>
              <a:t>. </a:t>
            </a:r>
            <a:r>
              <a:rPr lang="uk-UA" sz="1600" dirty="0" err="1"/>
              <a:t>студ</a:t>
            </a:r>
            <a:r>
              <a:rPr lang="uk-UA" sz="1600" dirty="0"/>
              <a:t>. наук.-</a:t>
            </a:r>
            <a:r>
              <a:rPr lang="uk-UA" sz="1600" dirty="0" err="1"/>
              <a:t>практ.конф</a:t>
            </a:r>
            <a:r>
              <a:rPr lang="uk-UA" sz="1600" dirty="0"/>
              <a:t>. / за </a:t>
            </a:r>
            <a:r>
              <a:rPr lang="uk-UA" sz="1600" dirty="0" err="1"/>
              <a:t>заг.ред.О</a:t>
            </a:r>
            <a:r>
              <a:rPr lang="uk-UA" sz="1600" dirty="0"/>
              <a:t>. О. Момот, Ю. В. Зайцевої, Ю. В. Солохи та ін. – Полтава: </a:t>
            </a:r>
            <a:r>
              <a:rPr lang="uk-UA" sz="1600" dirty="0" err="1"/>
              <a:t>Сімон</a:t>
            </a:r>
            <a:r>
              <a:rPr lang="uk-UA" sz="1600" dirty="0"/>
              <a:t>, 2019. – С. 127-131</a:t>
            </a:r>
          </a:p>
          <a:p>
            <a:pPr algn="just"/>
            <a:r>
              <a:rPr lang="uk-UA" sz="1600" dirty="0"/>
              <a:t>3.	Шаповал Є. Зміст теоретичної підготовки спортсменів, які займаються </a:t>
            </a:r>
            <a:r>
              <a:rPr lang="uk-UA" sz="1600" dirty="0" err="1"/>
              <a:t>футзалом</a:t>
            </a:r>
            <a:r>
              <a:rPr lang="uk-UA" sz="1600" dirty="0"/>
              <a:t> / Є. Шаповал, Ю. Бондаренко // Роль фізичної культури і спорту в збереженні та зміцненні генофонду </a:t>
            </a:r>
            <a:r>
              <a:rPr lang="uk-UA" sz="1600" dirty="0" err="1"/>
              <a:t>націїї</a:t>
            </a:r>
            <a:r>
              <a:rPr lang="uk-UA" sz="1600" dirty="0"/>
              <a:t>: матеріали всеукр.наук.-</a:t>
            </a:r>
            <a:r>
              <a:rPr lang="uk-UA" sz="1600" dirty="0" err="1"/>
              <a:t>практ.конф</a:t>
            </a:r>
            <a:r>
              <a:rPr lang="uk-UA" sz="1600" dirty="0"/>
              <a:t>., (</a:t>
            </a:r>
            <a:r>
              <a:rPr lang="uk-UA" sz="1600" dirty="0" err="1" smtClean="0"/>
              <a:t>м.Полтава</a:t>
            </a:r>
            <a:r>
              <a:rPr lang="uk-UA" sz="1600" dirty="0"/>
              <a:t>, 23-24 квітня 2019р.). – Полтава: Видавець Шевченко Р. В., 2019. – 123 с.</a:t>
            </a:r>
          </a:p>
          <a:p>
            <a:pPr algn="just"/>
            <a:r>
              <a:rPr lang="uk-UA" sz="1600" dirty="0"/>
              <a:t>4.	Шаповал Є. Ю. Методологічні засади психологічної підготовки </a:t>
            </a:r>
            <a:r>
              <a:rPr lang="uk-UA" sz="1600" dirty="0" err="1"/>
              <a:t>футзалістів</a:t>
            </a:r>
            <a:r>
              <a:rPr lang="uk-UA" sz="1600" dirty="0"/>
              <a:t> як основного </a:t>
            </a:r>
            <a:r>
              <a:rPr lang="uk-UA" sz="1600" dirty="0" err="1"/>
              <a:t>взаємозв’язуючого</a:t>
            </a:r>
            <a:r>
              <a:rPr lang="uk-UA" sz="1600" dirty="0"/>
              <a:t> компонента ігрової діяльності на заняттях з ПСМ / </a:t>
            </a:r>
            <a:r>
              <a:rPr lang="uk-UA" sz="1600" dirty="0" smtClean="0"/>
              <a:t>Є.Ю</a:t>
            </a:r>
            <a:r>
              <a:rPr lang="uk-UA" sz="1600" dirty="0"/>
              <a:t>. Шаповал, Ю. В. Бондаренко // Молодь та олімпійський рух: </a:t>
            </a:r>
            <a:r>
              <a:rPr lang="pl-PL" sz="1600" dirty="0"/>
              <a:t>X</a:t>
            </a:r>
            <a:r>
              <a:rPr lang="uk-UA" sz="1600" dirty="0"/>
              <a:t>ІІ </a:t>
            </a:r>
            <a:r>
              <a:rPr lang="uk-UA" sz="1600" dirty="0" err="1"/>
              <a:t>міжнар</a:t>
            </a:r>
            <a:r>
              <a:rPr lang="uk-UA" sz="1600" dirty="0"/>
              <a:t>. </a:t>
            </a:r>
            <a:r>
              <a:rPr lang="uk-UA" sz="1600" dirty="0" err="1"/>
              <a:t>конф</a:t>
            </a:r>
            <a:r>
              <a:rPr lang="uk-UA" sz="1600" dirty="0"/>
              <a:t>. молодих вчених., (17-18 травня 2019 р.). – Київ, 2019. – С. 44-46.</a:t>
            </a:r>
          </a:p>
          <a:p>
            <a:pPr algn="just"/>
            <a:r>
              <a:rPr lang="uk-UA" sz="1600" dirty="0"/>
              <a:t>5.	Формування здорового способу життя засобами гімнастики / Ю. Зайцева, </a:t>
            </a:r>
            <a:r>
              <a:rPr lang="uk-UA" sz="1600" dirty="0" err="1" smtClean="0"/>
              <a:t>В.Дмитренко</a:t>
            </a:r>
            <a:r>
              <a:rPr lang="uk-UA" sz="1600" dirty="0" smtClean="0"/>
              <a:t> </a:t>
            </a:r>
            <a:r>
              <a:rPr lang="uk-UA" sz="1600" dirty="0"/>
              <a:t>// Роль фізичної культури і спорту в збереженні та зміцненні генофонду нації: </a:t>
            </a:r>
            <a:r>
              <a:rPr lang="uk-UA" sz="1600" dirty="0" err="1"/>
              <a:t>Всеукр</a:t>
            </a:r>
            <a:r>
              <a:rPr lang="uk-UA" sz="1600" dirty="0"/>
              <a:t>. наук.-</a:t>
            </a:r>
            <a:r>
              <a:rPr lang="uk-UA" sz="1600" dirty="0" err="1"/>
              <a:t>прак</a:t>
            </a:r>
            <a:r>
              <a:rPr lang="uk-UA" sz="1600" dirty="0"/>
              <a:t>. </a:t>
            </a:r>
            <a:r>
              <a:rPr lang="uk-UA" sz="1600" dirty="0" err="1"/>
              <a:t>конф</a:t>
            </a:r>
            <a:r>
              <a:rPr lang="uk-UA" sz="1600" dirty="0"/>
              <a:t>., (23-24 квітня 2019 р.). – Полтава, 2019. – С. 24-26</a:t>
            </a:r>
          </a:p>
          <a:p>
            <a:pPr algn="just"/>
            <a:r>
              <a:rPr lang="uk-UA" sz="1600" dirty="0"/>
              <a:t>6.	Зайцева Ю. Сутність та зміст поняття «здоровий спосіб життя» // Ю. Зайцева, О. </a:t>
            </a:r>
            <a:r>
              <a:rPr lang="uk-UA" sz="1600" dirty="0" err="1"/>
              <a:t>Стариченко</a:t>
            </a:r>
            <a:r>
              <a:rPr lang="uk-UA" sz="1600" dirty="0"/>
              <a:t>, В. </a:t>
            </a:r>
            <a:r>
              <a:rPr lang="uk-UA" sz="1600" dirty="0" err="1"/>
              <a:t>Мисак</a:t>
            </a:r>
            <a:r>
              <a:rPr lang="uk-UA" sz="1600" dirty="0"/>
              <a:t> // Технології </a:t>
            </a:r>
            <a:r>
              <a:rPr lang="uk-UA" sz="1600" dirty="0" err="1"/>
              <a:t>здоров’язбережування</a:t>
            </a:r>
            <a:r>
              <a:rPr lang="uk-UA" sz="1600" dirty="0"/>
              <a:t> в сучасних закладах освіти України : проблеми та перспективи : матер. </a:t>
            </a:r>
            <a:r>
              <a:rPr lang="uk-UA" sz="1600" dirty="0" err="1"/>
              <a:t>Всеукр</a:t>
            </a:r>
            <a:r>
              <a:rPr lang="uk-UA" sz="1600" dirty="0"/>
              <a:t>. </a:t>
            </a:r>
            <a:r>
              <a:rPr lang="uk-UA" sz="1600" dirty="0" err="1"/>
              <a:t>студ</a:t>
            </a:r>
            <a:r>
              <a:rPr lang="uk-UA" sz="1600" dirty="0"/>
              <a:t>. наук.-</a:t>
            </a:r>
            <a:r>
              <a:rPr lang="uk-UA" sz="1600" dirty="0" err="1"/>
              <a:t>практ</a:t>
            </a:r>
            <a:r>
              <a:rPr lang="uk-UA" sz="1600" dirty="0"/>
              <a:t>. </a:t>
            </a:r>
            <a:r>
              <a:rPr lang="uk-UA" sz="1600" dirty="0" err="1"/>
              <a:t>конф</a:t>
            </a:r>
            <a:r>
              <a:rPr lang="uk-UA" sz="1600" dirty="0"/>
              <a:t>. – Полтава : </a:t>
            </a:r>
            <a:r>
              <a:rPr lang="uk-UA" sz="1600" dirty="0" err="1"/>
              <a:t>Сімон</a:t>
            </a:r>
            <a:r>
              <a:rPr lang="uk-UA" sz="1600" dirty="0"/>
              <a:t>, 2019. – С. 40-43.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7" descr="http://media.vorotila.ru/ru/items/t1@1ee9d737-ba28-4b23-9ff4-d409e682b81c/Olimpiyskiy-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2657">
            <a:off x="8013716" y="5369804"/>
            <a:ext cx="861515" cy="1481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Викладачі кафедри Зайцева Ю.В.,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Новік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С.М., Тараненко І.В. пройшли закордонне стажування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для освітян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«Академічна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доброчесність: виклики сучасності» (Варшава, Республіка Польща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 та отримали сертифікати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9800" y="3505200"/>
            <a:ext cx="5334000" cy="2286000"/>
          </a:xfrm>
        </p:spPr>
        <p:txBody>
          <a:bodyPr numCol="2">
            <a:normAutofit/>
          </a:bodyPr>
          <a:lstStyle/>
          <a:p>
            <a:pPr algn="ctr"/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uk-UA" sz="1600" b="1" i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70215" y="1850466"/>
            <a:ext cx="3276600" cy="2457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48722"/>
            <a:ext cx="3276600" cy="2347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014" y="1374108"/>
            <a:ext cx="2434719" cy="33874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1858</TotalTime>
  <Words>865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Aharoni</vt:lpstr>
      <vt:lpstr>Arial</vt:lpstr>
      <vt:lpstr>Bookman Old Style</vt:lpstr>
      <vt:lpstr>Calibri</vt:lpstr>
      <vt:lpstr>Constantia</vt:lpstr>
      <vt:lpstr>Mangal</vt:lpstr>
      <vt:lpstr>Times New Roman</vt:lpstr>
      <vt:lpstr>Wingdings</vt:lpstr>
      <vt:lpstr>Wingdings 2</vt:lpstr>
      <vt:lpstr>Поток</vt:lpstr>
      <vt:lpstr>      Звіт про наукову та науково-дослідну діяльність кафедри  теоретико-методичних основ викладання спортивних дисциплін</vt:lpstr>
      <vt:lpstr>Склад кафедри:</vt:lpstr>
      <vt:lpstr>Проблемні групи</vt:lpstr>
      <vt:lpstr>На кафедрі працюють троє молодих учених</vt:lpstr>
      <vt:lpstr>Презентация PowerPoint</vt:lpstr>
      <vt:lpstr>   8. Зайцева Ю.В. Аналітичні аспекти дотримання академічної доброчесності в системі науково-дослідної роботи магістрантів педагогічних спеціальностей / Ю.В. Зайцева, О.К. Корносенко, О.В. Донець // Академічна доброчесність : виклики сучасності : збірник наукових есе учасників дистанційного етапу наукового стажування для освітян (Республіка Польща, Варшава, 09.09 – 21.09.2019) / Польсько-українська фундація «Інститут Міжнародної Академічної та Наукової Співпраці», Духовна Академія Університету Кардинала Стефана Вишинського, Фундація ADD. – Варшава, 2019. – С. 66-73. 9. Аналіз поняття «самоплагіат» / І. В. Тараненко, С. М. Новік // Академічна доброчесність: виклики сучасності : збірник наукових есе учасників дистанційного етапу наукового стажування для освітян (Республіка Польща, Варшава, 14.10 — 25.10.2019) / Польсько-українська фундація «Інститут Міжнародної Академічної та Наукової Співпраці», Духовна Академія Університету Кардинала Стефана Вишинського, Фундація ADD. — Варшава, 2019, С 131-134 10.Новік С.М. Підготовка вчителя для нової української школи: здоровязбережні орієнтири / С.М. Новік, Т.Г. Новік //Технології професійного розвитку педагога: спадщина А.С. Макаренка і пріоритети української світи: XVIII міжнародна науко-практична конференція. – Полтава, 2019. – С. 114-115. 11. Шаповал Є. Ю. Методологічні засади психологічної підготовки футзалістів як основного взаємозв’язуючого компонента ігрової діяльності на заняттях з ПСМ / Є. Ю. Шаповал, Ю. В. Бондаренко // Молодь та олімпійський рух: XІІ міжнар. конф. молодих вчених., (17-18 травня 2019 р.). – Київ, 2019. – С. 44-46. 12. Новік С.М. Методичні засади викладання хортингу для майбутнього учителя фізичної культури  / С.М. Новік //  Роль фізичної культури і спорту в збереженні та зміцненні генофонду нації: Всеукраїнська науково-практична конференція – Полтава, 2019. – С. 60-61. (23-24 квітня 2019 р.). 13. Новік С.М. Педагогічний аналіз принципів формування відповідальності старших підлітків / С.М. Новік // Теоретико-прикладні аспекти сучасної педагогічної науки і освіти: європейський вектор: участь у  науково-практичній конференції (21 червня 2019 р.) – Івано-Франківськ, 2019. Шаповал Є. Зміст теоретичної підготовки спортсменів, які займаються футзалом / Є. Шаповал, Ю. Бондаренко // Роль фізичної культури і спорту в збереженні та зміцненні генофонду націїї: матеріали всеукр.наук.-практ.конф., (м. Полтава, 23-24 квітня 2019р.). – Полтава: Видавець Шевченко Р. В., 2019. – 123 с. 14.Шаповал Є. Ю. Особливості побудови колового тренування у жіночому футзалі для розвитку силових здібностей / Є. Ю. Шаповал, А. Воскобійник, А. Тищенко // Технології здоров’язбережування сучасних закладах освіти України: проблеми та перспективи: матер. Всеукр. студ. наук.-практ.конф. / за заг.ред.О. О. Момот, Ю. В. Зайцевої, Ю. В. Солохи та ін. – Полтава: Сімон, 2019. – С. 127-131 15. Зайцева Ю.В. Кроссфіт-тренування як засіб оптимізації фізичної підготовки волейболісток / Ю.В. Зайцева // Інноваційні та інформаційні технології у фізичній культурі, спорті, фізичній терапії та ерготерапії: Матеріали II Всеукраїнської електронної науково-практичної конференції з міжнародною участю (Київ, 18 квітня 2019 р.) / ред. О.А. Шинкарук. – К.: НУФВСУ, 2019. – С. 23-24.  Формування здорового способу життя засобами гімнастики / Ю. Зайцева, В. Дмитренко // Роль фізичної культури і спорту в збереженні та зміцненні генофонду нації: Всеукр. наук.-прак. конф., (23-24 квітня 2019 р.). – Полтава, 2019. – С. 24-26 16.Зайцева Ю.В. Роль учителя фізичної культури в організації фізкультурно-спортивної діяльності школярів / Ю. Зайцева // Традиції та інновації в сучасній педагогічній діяльності: європейський вимір // Збірник наукових праць за матеріалами науково-практичної конференції. – Ізмаїл: РВВ ІДГУ, 2019. – С.24-27. 17.Зайцева Ю. Сутність та зміст поняття «здоровий спосіб життя» // Ю. Зайцева, О. Стариченко, В. Мисак // Технології здоров’язбережування в сучасних закладах освіти України : проблеми та перспективи : матер. Всеукр. студ. наук.-практ. конф. – Полтава : Сімон, 2019. – С. 40-43.   </vt:lpstr>
      <vt:lpstr>         18. Новік С.М,Методичні аспекти вдосконалення технічних елементів з учнями старших класів у варіативному модулі «Футбол» / С.М. Новік, І.С. Писаренко // Технології здоровязбережування в сучасних закладах освіти України: проблеми та перспективи: VII Всеукраїнська студенська науково-практична конференція. – Полтава, 2019. – С.82-85. 19. Шаповал Є. Ю. Особливості побудови колового тренування у жіночому футзалі для розвитку силових здібностей / Є. Ю. Шаповал, А. Воскобійник, А. Тищенко // Технології здоров’язбережування сучасних закладах освіти України: проблеми та перспективи: матер. Всеукр. студ. наук.-практ.конф. / за заг.ред.О. О. Момот, Ю. В. Зайцевої, Ю. В. Солохи та ін. – Полтава: Сімон, 2019. – С. 127-131 Шаповал Є. Зміст теоретичної підготовки спортсменів, які займаються футзалом / Є. Шаповал, Ю. Бондаренко // Роль фізичної культури і спорту в збереженні та зміцненні генофонду націїї: матеріали всеукр.наук.-практ.конф., (м. Полтава, 23-24 квітня 2019р.). – Полтава: Видавець Шевченко Р. В., 2019. – 123 с. 20. Шаповал Є. Ю. Методологічні засади психологічної підготовки футзалістів як основного взаємозв’язуючого компонента ігрової діяльності на заняттях з ПСМ / Є. Ю. Шаповал, Ю. В. Бондаренко // Молодь та олімпійський рух: XІІ міжнар. конф. молодих вчених., (17-18 травня 2019 р.). – Київ, 2019. – С. 44-46. 21. Формування здорового способу життя засобами гімнастики / Ю. Зайцева, В. Дмитренко // Роль фізичної культури і спорту в збереженні та зміцненні генофонду нації: Всеукр. наук.-прак. конф., (23-24 квітня 2019 р.). – Полтава, 2019. – С. 24-26 22. Зайцева Ю. Сутність та зміст поняття «здоровий спосіб життя» // Ю. Зайцева, О. Стариченко, В. Мисак // Технології здоров’язбережування в сучасних закладах освіти України : проблеми та перспективи : матер. Всеукр. студ. наук.-практ. конф. – Полтава : Сімон, 2019. – С. 40-43.</vt:lpstr>
      <vt:lpstr>Презентация PowerPoint</vt:lpstr>
      <vt:lpstr>   </vt:lpstr>
      <vt:lpstr>Презентация PowerPoint</vt:lpstr>
      <vt:lpstr>Викладачами кафедри за 2019 рік видано 3 колективні монографії </vt:lpstr>
      <vt:lpstr>Викладачі кафедри Новік С.М. та Шаповал Є.Ю. опублікували за кордоном статтю у наукометричному виданні, включеному до баз даних Scopus  </vt:lpstr>
      <vt:lpstr>Викладачі кафедри за 2019 рік отримали 3 свідоцтва про реєстрацію авторського права на твір</vt:lpstr>
      <vt:lpstr>Презентация PowerPoint</vt:lpstr>
      <vt:lpstr>Методичні розробки викладачів кафедри</vt:lpstr>
      <vt:lpstr>Публікації викладачів кафедри у збірниках матеріалів конференцій</vt:lpstr>
      <vt:lpstr>Презентация PowerPoint</vt:lpstr>
      <vt:lpstr>Науково-дослідна робота викладачів </vt:lpstr>
      <vt:lpstr>Участь викладачів кафедри у наукових конференціях, семінарах, практикумах</vt:lpstr>
      <vt:lpstr>   Всеукраїнська  студентська науково-практична конференція:   “Технології здоров’язбереження у сучасних закладах освіти України : проблеми та перспективи”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 Windows</cp:lastModifiedBy>
  <cp:revision>437</cp:revision>
  <cp:lastPrinted>1601-01-01T00:00:00Z</cp:lastPrinted>
  <dcterms:created xsi:type="dcterms:W3CDTF">1601-01-01T00:00:00Z</dcterms:created>
  <dcterms:modified xsi:type="dcterms:W3CDTF">2020-01-22T08:15:38Z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