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2" r:id="rId5"/>
    <p:sldId id="274" r:id="rId6"/>
    <p:sldId id="276" r:id="rId7"/>
    <p:sldId id="275" r:id="rId8"/>
    <p:sldId id="27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41DAD5-81FF-40FC-8082-47445A2CE015}" type="datetimeFigureOut">
              <a:rPr lang="ru-RU" altLang="ru-RU"/>
              <a:pPr/>
              <a:t>15.04.2020</a:t>
            </a:fld>
            <a:endParaRPr lang="ru-RU" altLang="ru-RU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EBA361-E29E-4509-9CE8-246A1EB2399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19965E-8A6F-4278-8204-024F47ED7CD4}" type="datetimeFigureOut">
              <a:rPr lang="ru-RU" altLang="ru-RU"/>
              <a:pPr/>
              <a:t>15.04.2020</a:t>
            </a:fld>
            <a:endParaRPr lang="ru-RU" alt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2AA539-D6CF-4938-BC98-0038F7FBC21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90281-3A99-4012-814B-EC9100CA1A81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A8345150-EA7D-4371-93F2-8FC00D178C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7795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11E70-FDA9-46BB-B0B6-E80645B789DF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12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B5D1A-6043-459E-BE58-D2EA94181AB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3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17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B8BFD-D9B8-46AA-9E71-B9D1FA70C447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C2E9977B-B279-4917-8345-092F35A237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3150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ая соединительная линия 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85E43-F05F-453B-A438-DEE9EBC02D59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56F38-9D7A-4528-8379-1F285772FAB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1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35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5853B-7C74-4C13-A6A2-634605716975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C6061C-611B-4274-90D8-B611192A3BE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558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BFA80-9C68-4904-B1B2-AE6E06F75DB9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402218-C9B3-4849-9E42-188975F8798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85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5" name="Дата 16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1FDF19-8EC8-4887-A3F6-83574F56D1AA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26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8A3D585A-E900-4F72-8F87-4BEDC73FB2B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7" name="Нижний колонтитул 20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692275" y="1268413"/>
            <a:ext cx="6765925" cy="2232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uk-UA" altLang="ru-RU" sz="3600" i="1" cap="none" dirty="0" smtClean="0"/>
              <a:t>НАУКОВА ШКОЛА</a:t>
            </a:r>
            <a:br>
              <a:rPr lang="uk-UA" altLang="ru-RU" sz="3600" i="1" cap="none" dirty="0" smtClean="0"/>
            </a:br>
            <a:r>
              <a:rPr lang="uk-UA" altLang="ru-RU" sz="3600" i="1" cap="none" dirty="0" smtClean="0"/>
              <a:t>«</a:t>
            </a:r>
            <a:r>
              <a:rPr lang="uk-UA" dirty="0" smtClean="0"/>
              <a:t>Теоретико-методичні  </a:t>
            </a:r>
            <a:r>
              <a:rPr lang="uk-UA" dirty="0"/>
              <a:t>основи підготовки фахівця фізичної культури на засадах </a:t>
            </a:r>
            <a:r>
              <a:rPr lang="uk-UA" dirty="0" err="1"/>
              <a:t>компетентнісного</a:t>
            </a:r>
            <a:r>
              <a:rPr lang="uk-UA" dirty="0"/>
              <a:t> </a:t>
            </a:r>
            <a:r>
              <a:rPr lang="uk-UA" dirty="0" smtClean="0"/>
              <a:t>підходу</a:t>
            </a:r>
            <a:r>
              <a:rPr lang="uk-UA" cap="none" dirty="0" smtClean="0"/>
              <a:t>»</a:t>
            </a:r>
            <a:r>
              <a:rPr lang="uk-UA" altLang="ru-RU" cap="none" dirty="0" smtClean="0"/>
              <a:t/>
            </a:r>
            <a:br>
              <a:rPr lang="uk-UA" altLang="ru-RU" cap="none" dirty="0" smtClean="0"/>
            </a:br>
            <a:r>
              <a:rPr lang="uk-UA" altLang="ru-RU" cap="none" dirty="0" smtClean="0"/>
              <a:t> </a:t>
            </a:r>
            <a:endParaRPr lang="ru-RU" altLang="ru-RU" cap="none" dirty="0" smtClean="0"/>
          </a:p>
        </p:txBody>
      </p:sp>
      <p:sp>
        <p:nvSpPr>
          <p:cNvPr id="819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3288" y="3356992"/>
            <a:ext cx="4031853" cy="208823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uk-UA" altLang="ru-RU" sz="2000" dirty="0" smtClean="0">
                <a:ln>
                  <a:solidFill>
                    <a:schemeClr val="tx1"/>
                  </a:solidFill>
                </a:ln>
                <a:solidFill>
                  <a:schemeClr val="hlink"/>
                </a:solidFill>
                <a:latin typeface="Arial" panose="020B0604020202020204" pitchFamily="34" charset="0"/>
              </a:rPr>
              <a:t>Хоменко Павло Віталійович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ru-RU" b="0" dirty="0" smtClean="0">
                <a:solidFill>
                  <a:schemeClr val="tx1"/>
                </a:solidFill>
              </a:rPr>
              <a:t>Доктор </a:t>
            </a:r>
            <a:r>
              <a:rPr lang="ru-RU" altLang="ru-RU" b="0" dirty="0" err="1" smtClean="0">
                <a:solidFill>
                  <a:schemeClr val="tx1"/>
                </a:solidFill>
              </a:rPr>
              <a:t>педагогічних</a:t>
            </a:r>
            <a:r>
              <a:rPr lang="ru-RU" altLang="ru-RU" b="0" dirty="0" smtClean="0">
                <a:solidFill>
                  <a:schemeClr val="tx1"/>
                </a:solidFill>
              </a:rPr>
              <a:t> наук, </a:t>
            </a:r>
            <a:r>
              <a:rPr lang="ru-RU" altLang="ru-RU" b="0" dirty="0" err="1" smtClean="0">
                <a:solidFill>
                  <a:schemeClr val="tx1"/>
                </a:solidFill>
              </a:rPr>
              <a:t>професор</a:t>
            </a:r>
            <a:r>
              <a:rPr lang="ru-RU" altLang="ru-RU" b="0" dirty="0" smtClean="0">
                <a:solidFill>
                  <a:schemeClr val="tx1"/>
                </a:solidFill>
              </a:rPr>
              <a:t> </a:t>
            </a:r>
            <a:r>
              <a:rPr lang="ru-RU" altLang="ru-RU" b="0" dirty="0" err="1" smtClean="0">
                <a:solidFill>
                  <a:schemeClr val="tx1"/>
                </a:solidFill>
              </a:rPr>
              <a:t>кафедри</a:t>
            </a:r>
            <a:r>
              <a:rPr lang="ru-RU" altLang="ru-RU" b="0" dirty="0" smtClean="0">
                <a:solidFill>
                  <a:schemeClr val="tx1"/>
                </a:solidFill>
              </a:rPr>
              <a:t> медико-</a:t>
            </a:r>
            <a:r>
              <a:rPr lang="ru-RU" altLang="ru-RU" b="0" dirty="0" err="1" smtClean="0">
                <a:solidFill>
                  <a:schemeClr val="tx1"/>
                </a:solidFill>
              </a:rPr>
              <a:t>біологічних</a:t>
            </a:r>
            <a:r>
              <a:rPr lang="ru-RU" altLang="ru-RU" b="0" dirty="0" smtClean="0">
                <a:solidFill>
                  <a:schemeClr val="tx1"/>
                </a:solidFill>
              </a:rPr>
              <a:t> </a:t>
            </a:r>
            <a:r>
              <a:rPr lang="ru-RU" altLang="ru-RU" b="0" dirty="0" err="1" smtClean="0">
                <a:solidFill>
                  <a:schemeClr val="tx1"/>
                </a:solidFill>
              </a:rPr>
              <a:t>дисциплін</a:t>
            </a:r>
            <a:r>
              <a:rPr lang="ru-RU" altLang="ru-RU" b="0" dirty="0" smtClean="0">
                <a:solidFill>
                  <a:schemeClr val="tx1"/>
                </a:solidFill>
              </a:rPr>
              <a:t> і </a:t>
            </a:r>
            <a:r>
              <a:rPr lang="ru-RU" altLang="ru-RU" b="0" dirty="0" err="1" smtClean="0">
                <a:solidFill>
                  <a:schemeClr val="tx1"/>
                </a:solidFill>
              </a:rPr>
              <a:t>фізичного</a:t>
            </a:r>
            <a:r>
              <a:rPr lang="ru-RU" altLang="ru-RU" b="0" dirty="0" smtClean="0">
                <a:solidFill>
                  <a:schemeClr val="tx1"/>
                </a:solidFill>
              </a:rPr>
              <a:t> </a:t>
            </a:r>
            <a:r>
              <a:rPr lang="ru-RU" altLang="ru-RU" b="0" dirty="0" err="1" smtClean="0">
                <a:solidFill>
                  <a:schemeClr val="tx1"/>
                </a:solidFill>
              </a:rPr>
              <a:t>виховання</a:t>
            </a:r>
            <a:r>
              <a:rPr lang="ru-RU" altLang="ru-RU" b="0" dirty="0" smtClean="0">
                <a:solidFill>
                  <a:schemeClr val="tx1"/>
                </a:solidFill>
              </a:rPr>
              <a:t>  </a:t>
            </a:r>
            <a:r>
              <a:rPr lang="ru-RU" altLang="ru-RU" b="0" dirty="0" err="1" smtClean="0">
                <a:solidFill>
                  <a:schemeClr val="tx1"/>
                </a:solidFill>
              </a:rPr>
              <a:t>Полтавського</a:t>
            </a:r>
            <a:r>
              <a:rPr lang="ru-RU" altLang="ru-RU" b="0" dirty="0" smtClean="0">
                <a:solidFill>
                  <a:schemeClr val="tx1"/>
                </a:solidFill>
              </a:rPr>
              <a:t> </a:t>
            </a:r>
            <a:r>
              <a:rPr lang="ru-RU" altLang="ru-RU" b="0" dirty="0" err="1" smtClean="0">
                <a:solidFill>
                  <a:schemeClr val="tx1"/>
                </a:solidFill>
              </a:rPr>
              <a:t>національного</a:t>
            </a:r>
            <a:r>
              <a:rPr lang="ru-RU" altLang="ru-RU" b="0" dirty="0" smtClean="0">
                <a:solidFill>
                  <a:schemeClr val="tx1"/>
                </a:solidFill>
              </a:rPr>
              <a:t> </a:t>
            </a:r>
            <a:r>
              <a:rPr lang="ru-RU" altLang="ru-RU" b="0" dirty="0" err="1" smtClean="0">
                <a:solidFill>
                  <a:schemeClr val="tx1"/>
                </a:solidFill>
              </a:rPr>
              <a:t>педагогічного</a:t>
            </a:r>
            <a:r>
              <a:rPr lang="ru-RU" altLang="ru-RU" b="0" dirty="0" smtClean="0">
                <a:solidFill>
                  <a:schemeClr val="tx1"/>
                </a:solidFill>
              </a:rPr>
              <a:t> </a:t>
            </a:r>
            <a:r>
              <a:rPr lang="ru-RU" altLang="ru-RU" b="0" dirty="0" err="1" smtClean="0">
                <a:solidFill>
                  <a:schemeClr val="tx1"/>
                </a:solidFill>
              </a:rPr>
              <a:t>університету</a:t>
            </a:r>
            <a:r>
              <a:rPr lang="ru-RU" altLang="ru-RU" b="0" dirty="0" smtClean="0">
                <a:solidFill>
                  <a:schemeClr val="tx1"/>
                </a:solidFill>
              </a:rPr>
              <a:t> </a:t>
            </a:r>
            <a:r>
              <a:rPr lang="ru-RU" altLang="ru-RU" b="0" dirty="0" err="1" smtClean="0">
                <a:solidFill>
                  <a:schemeClr val="tx1"/>
                </a:solidFill>
              </a:rPr>
              <a:t>імені</a:t>
            </a:r>
            <a:r>
              <a:rPr lang="ru-RU" altLang="ru-RU" b="0" dirty="0" smtClean="0">
                <a:solidFill>
                  <a:schemeClr val="tx1"/>
                </a:solidFill>
              </a:rPr>
              <a:t> В.Г. Короленка </a:t>
            </a:r>
            <a:endParaRPr lang="uk-UA" altLang="ru-RU" dirty="0" smtClean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ru-RU" altLang="ru-RU" dirty="0" smtClean="0">
              <a:solidFill>
                <a:srgbClr val="000000"/>
              </a:solidFill>
            </a:endParaRPr>
          </a:p>
        </p:txBody>
      </p:sp>
      <p:pic>
        <p:nvPicPr>
          <p:cNvPr id="8198" name="Picture 6" descr="http://sport.pnpu.edu.ua/wp-content/uploads/2020/01/%D0%A5%D0%BE%D0%BC%D0%B5%D0%BD%D0%BA%D0%BE-%D0%A4%D0%BE%D1%82%D0%BE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3117804" cy="208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467600" cy="72494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Професійне зростання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218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003232" cy="5472608"/>
          </a:xfrm>
        </p:spPr>
        <p:txBody>
          <a:bodyPr/>
          <a:lstStyle/>
          <a:p>
            <a:pPr algn="ctr"/>
            <a:r>
              <a:rPr lang="ru-RU" sz="1400" b="1" dirty="0" err="1"/>
              <a:t>Академік</a:t>
            </a:r>
            <a:r>
              <a:rPr lang="ru-RU" sz="1400" b="1" dirty="0"/>
              <a:t> </a:t>
            </a:r>
            <a:r>
              <a:rPr lang="ru-RU" sz="1400" b="1" dirty="0" err="1"/>
              <a:t>Української</a:t>
            </a:r>
            <a:r>
              <a:rPr lang="ru-RU" sz="1400" b="1" dirty="0"/>
              <a:t> </a:t>
            </a:r>
            <a:r>
              <a:rPr lang="ru-RU" sz="1400" b="1" dirty="0" err="1"/>
              <a:t>Технологічної</a:t>
            </a:r>
            <a:r>
              <a:rPr lang="ru-RU" sz="1400" b="1" dirty="0"/>
              <a:t> </a:t>
            </a:r>
            <a:r>
              <a:rPr lang="ru-RU" sz="1400" b="1" dirty="0" err="1"/>
              <a:t>Академії</a:t>
            </a:r>
            <a:r>
              <a:rPr lang="ru-RU" sz="1400" b="1" dirty="0"/>
              <a:t> по </a:t>
            </a:r>
            <a:r>
              <a:rPr lang="ru-RU" sz="1400" b="1" dirty="0" err="1"/>
              <a:t>відділенню</a:t>
            </a:r>
            <a:r>
              <a:rPr lang="ru-RU" sz="1400" b="1" dirty="0"/>
              <a:t> «</a:t>
            </a:r>
            <a:r>
              <a:rPr lang="ru-RU" sz="1400" b="1" dirty="0" err="1"/>
              <a:t>Соціально</a:t>
            </a:r>
            <a:r>
              <a:rPr lang="ru-RU" sz="1400" b="1" dirty="0"/>
              <a:t> </a:t>
            </a:r>
            <a:r>
              <a:rPr lang="ru-RU" sz="1400" b="1" dirty="0" err="1"/>
              <a:t>гуманітарні</a:t>
            </a:r>
            <a:r>
              <a:rPr lang="ru-RU" sz="1400" b="1" dirty="0"/>
              <a:t> </a:t>
            </a:r>
            <a:r>
              <a:rPr lang="ru-RU" sz="1400" b="1" dirty="0" err="1"/>
              <a:t>технології</a:t>
            </a:r>
            <a:r>
              <a:rPr lang="ru-RU" sz="1400" b="1" dirty="0"/>
              <a:t>» </a:t>
            </a:r>
            <a:r>
              <a:rPr lang="ru-RU" sz="1400" b="1" dirty="0" err="1"/>
              <a:t>від</a:t>
            </a:r>
            <a:r>
              <a:rPr lang="ru-RU" sz="1400" b="1" dirty="0"/>
              <a:t> 12.12.2017 р. (диплом </a:t>
            </a:r>
            <a:r>
              <a:rPr lang="ru-RU" sz="1400" b="1" dirty="0" err="1"/>
              <a:t>академіка</a:t>
            </a:r>
            <a:r>
              <a:rPr lang="ru-RU" sz="1400" b="1" dirty="0"/>
              <a:t> УТА </a:t>
            </a:r>
            <a:r>
              <a:rPr lang="ru-RU" sz="1400" b="1" dirty="0" err="1"/>
              <a:t>серія</a:t>
            </a:r>
            <a:r>
              <a:rPr lang="ru-RU" sz="1400" b="1" dirty="0"/>
              <a:t> 01 № 931).</a:t>
            </a:r>
          </a:p>
          <a:p>
            <a:pPr algn="ctr"/>
            <a:r>
              <a:rPr lang="uk-UA" sz="1400" b="1" dirty="0"/>
              <a:t>Голова спеціалізованої вченої ради Полтавського національного педагогічного університету імені В. Г. Короленка ДФ 44.053.001 з правом прийняття до розгляду та проведення разового захисту дисертації на здобуття ступеня доктора філософії з галузі знань «Освіта/Педагогіка» за спеціальністю «Професійна освіта</a:t>
            </a:r>
            <a:r>
              <a:rPr lang="uk-UA" sz="1400" b="1" dirty="0" smtClean="0"/>
              <a:t>».</a:t>
            </a:r>
          </a:p>
          <a:p>
            <a:pPr algn="ctr"/>
            <a:endParaRPr lang="ru-RU" sz="1400" b="1" dirty="0"/>
          </a:p>
          <a:p>
            <a:pPr algn="ctr"/>
            <a:r>
              <a:rPr lang="uk-UA" sz="1400" b="1" dirty="0"/>
              <a:t>Член спеціалізованої вченої ради Полтавського національного педагогічного університету імені В. Г. Короленка Д 44.053.01 із захисту дисертацій на здобуття наукового ступеня доктора (кандидата) педагогічних наук за спеціальністю 13.00.04 «Теорія і методика професійної освіти</a:t>
            </a:r>
            <a:r>
              <a:rPr lang="uk-UA" sz="1400" b="1" dirty="0" smtClean="0"/>
              <a:t>».</a:t>
            </a:r>
          </a:p>
          <a:p>
            <a:pPr algn="ctr"/>
            <a:endParaRPr lang="ru-RU" sz="1400" b="1" dirty="0"/>
          </a:p>
          <a:p>
            <a:pPr algn="ctr"/>
            <a:r>
              <a:rPr lang="uk-UA" sz="1400" b="1" dirty="0"/>
              <a:t>Член спеціалізованої вченої ради Полтавського національного педагогічного університету імені В. Г. Короленка К 44.053.02 із захисту кандидатських дисертацій за спеціальністю 13.00.02 – теорія і методика трудового навчання</a:t>
            </a:r>
            <a:r>
              <a:rPr lang="uk-UA" sz="1400" b="1" dirty="0" smtClean="0"/>
              <a:t>.</a:t>
            </a:r>
            <a:endParaRPr lang="ru-RU" sz="1400" b="1" dirty="0"/>
          </a:p>
          <a:p>
            <a:pPr algn="ctr"/>
            <a:endParaRPr lang="uk-UA" sz="1400" b="1" dirty="0" smtClean="0"/>
          </a:p>
          <a:p>
            <a:pPr algn="ctr"/>
            <a:r>
              <a:rPr lang="uk-UA" sz="1400" b="1" dirty="0" smtClean="0"/>
              <a:t>Керівництво </a:t>
            </a:r>
            <a:r>
              <a:rPr lang="uk-UA" sz="1400" b="1" dirty="0"/>
              <a:t>кафедральною темою: «Теоретичні і методичні аспекти </a:t>
            </a:r>
            <a:r>
              <a:rPr lang="uk-UA" sz="1400" b="1" dirty="0" err="1"/>
              <a:t>природничонаукової</a:t>
            </a:r>
            <a:r>
              <a:rPr lang="uk-UA" sz="1400" b="1" dirty="0"/>
              <a:t> підготовки майбутнього фахівця фізичної культури в умовах модернізації системи вищої освіти» (реєстраційний номер  </a:t>
            </a:r>
            <a:r>
              <a:rPr lang="uk-UA" sz="1400" b="1" dirty="0" err="1"/>
              <a:t>УкрІНТЕІ</a:t>
            </a:r>
            <a:r>
              <a:rPr lang="uk-UA" sz="1400" b="1" dirty="0"/>
              <a:t> 0117U003237).</a:t>
            </a:r>
            <a:endParaRPr lang="ru-RU" sz="1400" b="1" dirty="0"/>
          </a:p>
          <a:p>
            <a:pPr eaLnBrk="1" hangingPunct="1">
              <a:lnSpc>
                <a:spcPct val="90000"/>
              </a:lnSpc>
            </a:pPr>
            <a:endParaRPr lang="ru-RU" altLang="ru-RU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Сфера </a:t>
            </a:r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наукових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інтересів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b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31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          </a:t>
            </a:r>
            <a:r>
              <a:rPr lang="ru-RU" altLang="ru-RU" sz="1800" b="1" dirty="0" err="1" smtClean="0"/>
              <a:t>Наукові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інтереси</a:t>
            </a:r>
            <a:r>
              <a:rPr lang="ru-RU" altLang="ru-RU" sz="1800" b="1" dirty="0" smtClean="0"/>
              <a:t> П. </a:t>
            </a:r>
            <a:r>
              <a:rPr lang="ru-RU" altLang="ru-RU" sz="1800" b="1" dirty="0"/>
              <a:t>В</a:t>
            </a:r>
            <a:r>
              <a:rPr lang="ru-RU" altLang="ru-RU" sz="1800" b="1" dirty="0" smtClean="0"/>
              <a:t>. </a:t>
            </a:r>
            <a:r>
              <a:rPr lang="ru-RU" altLang="ru-RU" sz="1800" b="1" dirty="0" err="1" smtClean="0"/>
              <a:t>Хоменка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пов’язані</a:t>
            </a:r>
            <a:r>
              <a:rPr lang="ru-RU" altLang="ru-RU" sz="1800" b="1" dirty="0" smtClean="0"/>
              <a:t> з </a:t>
            </a:r>
            <a:r>
              <a:rPr lang="ru-RU" altLang="ru-RU" sz="1800" b="1" dirty="0" err="1" smtClean="0"/>
              <a:t>дослідженням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методолого-теоретичних</a:t>
            </a:r>
            <a:r>
              <a:rPr lang="ru-RU" altLang="ru-RU" sz="1800" b="1" dirty="0" smtClean="0"/>
              <a:t> засад </a:t>
            </a:r>
            <a:r>
              <a:rPr lang="ru-RU" altLang="ru-RU" sz="1800" b="1" dirty="0" err="1" smtClean="0"/>
              <a:t>підготовки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фахівців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фізичної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культури</a:t>
            </a:r>
            <a:r>
              <a:rPr lang="ru-RU" altLang="ru-RU" sz="1800" b="1" dirty="0" smtClean="0"/>
              <a:t>, методики </a:t>
            </a:r>
            <a:r>
              <a:rPr lang="ru-RU" altLang="ru-RU" sz="1800" b="1" dirty="0" err="1" smtClean="0"/>
              <a:t>функціональної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діагностики</a:t>
            </a:r>
            <a:r>
              <a:rPr lang="ru-RU" altLang="ru-RU" sz="1800" b="1" dirty="0" smtClean="0"/>
              <a:t> та </a:t>
            </a:r>
            <a:r>
              <a:rPr lang="ru-RU" altLang="ru-RU" sz="1800" b="1" dirty="0" err="1" smtClean="0"/>
              <a:t>дослідницької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діяльності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майбутніх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учителів</a:t>
            </a:r>
            <a:r>
              <a:rPr lang="ru-RU" altLang="ru-RU" sz="1800" b="1" dirty="0"/>
              <a:t> </a:t>
            </a:r>
            <a:r>
              <a:rPr lang="ru-RU" altLang="ru-RU" sz="1800" b="1" dirty="0" err="1" smtClean="0"/>
              <a:t>фізичної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культури</a:t>
            </a:r>
            <a:r>
              <a:rPr lang="ru-RU" altLang="ru-RU" sz="1800" b="1" dirty="0" smtClean="0"/>
              <a:t> та </a:t>
            </a:r>
            <a:r>
              <a:rPr lang="ru-RU" altLang="ru-RU" sz="1800" b="1" dirty="0" err="1" smtClean="0"/>
              <a:t>тренерів</a:t>
            </a:r>
            <a:r>
              <a:rPr lang="ru-RU" altLang="ru-RU" sz="1800" b="1" dirty="0" smtClean="0"/>
              <a:t> з виду спорту. </a:t>
            </a:r>
          </a:p>
          <a:p>
            <a:pPr algn="ctr" eaLnBrk="1" hangingPunct="1">
              <a:buNone/>
            </a:pPr>
            <a:endParaRPr lang="ru-RU" altLang="ru-RU" sz="1600" b="1" dirty="0" smtClean="0"/>
          </a:p>
          <a:p>
            <a:pPr algn="ctr" eaLnBrk="1" hangingPunct="1">
              <a:buNone/>
            </a:pPr>
            <a:r>
              <a:rPr lang="ru-RU" altLang="ru-RU" sz="1800" b="1" dirty="0" err="1" smtClean="0"/>
              <a:t>Має</a:t>
            </a:r>
            <a:r>
              <a:rPr lang="ru-RU" altLang="ru-RU" sz="1800" b="1" dirty="0" smtClean="0"/>
              <a:t> 130 </a:t>
            </a:r>
            <a:r>
              <a:rPr lang="ru-RU" altLang="ru-RU" sz="1800" b="1" dirty="0" err="1" smtClean="0"/>
              <a:t>публікацій</a:t>
            </a:r>
            <a:r>
              <a:rPr lang="ru-RU" altLang="ru-RU" sz="1800" b="1" dirty="0" smtClean="0"/>
              <a:t>, з них  45  </a:t>
            </a:r>
            <a:r>
              <a:rPr lang="ru-RU" altLang="ru-RU" sz="1800" b="1" dirty="0" err="1" smtClean="0"/>
              <a:t>наукових</a:t>
            </a:r>
            <a:r>
              <a:rPr lang="ru-RU" altLang="ru-RU" sz="1800" b="1" dirty="0" smtClean="0"/>
              <a:t> та   28  </a:t>
            </a:r>
            <a:r>
              <a:rPr lang="ru-RU" altLang="ru-RU" sz="1800" b="1" dirty="0" err="1" smtClean="0"/>
              <a:t>навчально</a:t>
            </a:r>
            <a:r>
              <a:rPr lang="ru-RU" altLang="ru-RU" sz="1800" b="1" dirty="0" smtClean="0"/>
              <a:t>-методичного характеру, у тому </a:t>
            </a:r>
            <a:r>
              <a:rPr lang="ru-RU" altLang="ru-RU" sz="1800" b="1" dirty="0" err="1" smtClean="0"/>
              <a:t>числі</a:t>
            </a:r>
            <a:r>
              <a:rPr lang="ru-RU" altLang="ru-RU" sz="1800" b="1" dirty="0" smtClean="0"/>
              <a:t> 2 </a:t>
            </a:r>
            <a:r>
              <a:rPr lang="ru-RU" altLang="ru-RU" sz="1800" b="1" dirty="0" err="1" smtClean="0"/>
              <a:t>монографії</a:t>
            </a:r>
            <a:r>
              <a:rPr lang="ru-RU" altLang="ru-RU" sz="1800" b="1" dirty="0" smtClean="0"/>
              <a:t>, 2 </a:t>
            </a:r>
            <a:r>
              <a:rPr lang="ru-RU" altLang="ru-RU" sz="1800" b="1" dirty="0" err="1" smtClean="0"/>
              <a:t>посібники</a:t>
            </a:r>
            <a:r>
              <a:rPr lang="ru-RU" altLang="ru-RU" sz="1800" b="1" dirty="0" smtClean="0"/>
              <a:t> з грифом МОН </a:t>
            </a:r>
            <a:r>
              <a:rPr lang="ru-RU" altLang="ru-RU" sz="1800" b="1" dirty="0" err="1" smtClean="0"/>
              <a:t>України</a:t>
            </a:r>
            <a:r>
              <a:rPr lang="ru-RU" altLang="ru-RU" sz="1800" b="1" dirty="0" smtClean="0"/>
              <a:t>, 1 патент на </a:t>
            </a:r>
            <a:r>
              <a:rPr lang="ru-RU" altLang="ru-RU" sz="1800" b="1" dirty="0" err="1" smtClean="0"/>
              <a:t>корисну</a:t>
            </a:r>
            <a:r>
              <a:rPr lang="ru-RU" altLang="ru-RU" sz="1800" b="1" dirty="0" smtClean="0"/>
              <a:t> модель, 4 </a:t>
            </a:r>
            <a:r>
              <a:rPr lang="ru-RU" altLang="ru-RU" sz="1800" b="1" dirty="0" err="1" smtClean="0"/>
              <a:t>авторські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свідоцтва</a:t>
            </a:r>
            <a:r>
              <a:rPr lang="ru-RU" altLang="ru-RU" sz="1800" b="1" dirty="0" smtClean="0"/>
              <a:t>, 4 </a:t>
            </a:r>
            <a:r>
              <a:rPr lang="ru-RU" altLang="ru-RU" sz="1800" b="1" dirty="0" err="1" smtClean="0"/>
              <a:t>публікації</a:t>
            </a:r>
            <a:r>
              <a:rPr lang="ru-RU" altLang="ru-RU" sz="1800" b="1" dirty="0" smtClean="0"/>
              <a:t> у  </a:t>
            </a:r>
            <a:r>
              <a:rPr lang="ru-RU" altLang="ru-RU" sz="1800" b="1" dirty="0" err="1" smtClean="0"/>
              <a:t>наукометричних</a:t>
            </a:r>
            <a:r>
              <a:rPr lang="ru-RU" altLang="ru-RU" sz="1800" b="1" dirty="0" smtClean="0"/>
              <a:t> базах </a:t>
            </a:r>
            <a:r>
              <a:rPr lang="ru-RU" altLang="ru-RU" sz="1800" b="1" dirty="0" err="1" smtClean="0"/>
              <a:t>Scopus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або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Web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of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Science</a:t>
            </a:r>
            <a:r>
              <a:rPr lang="ru-RU" altLang="ru-RU" sz="1800" b="1" dirty="0" smtClean="0"/>
              <a:t>, 45 </a:t>
            </a:r>
            <a:r>
              <a:rPr lang="ru-RU" altLang="ru-RU" sz="1800" b="1" dirty="0" err="1" smtClean="0"/>
              <a:t>фахових</a:t>
            </a:r>
            <a:r>
              <a:rPr lang="ru-RU" altLang="ru-RU" sz="1800" b="1" dirty="0" smtClean="0"/>
              <a:t> статей </a:t>
            </a:r>
            <a:r>
              <a:rPr lang="ru-RU" altLang="ru-RU" sz="1800" b="1" dirty="0" err="1" smtClean="0"/>
              <a:t>опублікованіу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вітчизняних</a:t>
            </a:r>
            <a:r>
              <a:rPr lang="ru-RU" altLang="ru-RU" sz="1800" b="1" dirty="0" smtClean="0"/>
              <a:t> і 9 у </a:t>
            </a:r>
            <a:r>
              <a:rPr lang="ru-RU" altLang="ru-RU" sz="1800" b="1" dirty="0" err="1" smtClean="0"/>
              <a:t>міжнародних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рецензованих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фахових</a:t>
            </a:r>
            <a:r>
              <a:rPr lang="ru-RU" altLang="ru-RU" sz="1800" b="1" dirty="0" smtClean="0"/>
              <a:t> </a:t>
            </a:r>
            <a:r>
              <a:rPr lang="ru-RU" altLang="ru-RU" sz="1800" b="1" dirty="0" err="1" smtClean="0"/>
              <a:t>виданнях</a:t>
            </a:r>
            <a:r>
              <a:rPr lang="ru-RU" altLang="ru-RU" sz="1800" b="1" dirty="0" smtClean="0"/>
              <a:t>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u-RU" alt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Докторські дисертації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000" b="1" dirty="0" err="1" smtClean="0"/>
              <a:t>Під</a:t>
            </a:r>
            <a:r>
              <a:rPr lang="ru-RU" altLang="ru-RU" sz="2000" b="1" dirty="0" smtClean="0"/>
              <a:t> </a:t>
            </a:r>
            <a:r>
              <a:rPr lang="ru-RU" altLang="ru-RU" sz="2000" b="1" dirty="0" err="1" smtClean="0"/>
              <a:t>керівництвом</a:t>
            </a:r>
            <a:r>
              <a:rPr lang="ru-RU" altLang="ru-RU" sz="2000" b="1" dirty="0" smtClean="0"/>
              <a:t> проф. </a:t>
            </a:r>
            <a:r>
              <a:rPr lang="ru-RU" altLang="ru-RU" sz="2000" b="1" dirty="0" err="1" smtClean="0"/>
              <a:t>Хоменка</a:t>
            </a:r>
            <a:r>
              <a:rPr lang="ru-RU" altLang="ru-RU" sz="2000" b="1" dirty="0" smtClean="0"/>
              <a:t> П. </a:t>
            </a:r>
            <a:r>
              <a:rPr lang="ru-RU" altLang="ru-RU" sz="2000" b="1" dirty="0"/>
              <a:t>В</a:t>
            </a:r>
            <a:r>
              <a:rPr lang="ru-RU" altLang="ru-RU" sz="2000" b="1" dirty="0" smtClean="0"/>
              <a:t>. </a:t>
            </a:r>
            <a:r>
              <a:rPr lang="ru-RU" altLang="ru-RU" sz="2000" b="1" dirty="0" err="1" smtClean="0"/>
              <a:t>захищено</a:t>
            </a:r>
            <a:r>
              <a:rPr lang="ru-RU" altLang="ru-RU" sz="2000" b="1" dirty="0" smtClean="0"/>
              <a:t> одну </a:t>
            </a:r>
            <a:r>
              <a:rPr lang="ru-RU" altLang="ru-RU" sz="2000" b="1" dirty="0" err="1" smtClean="0"/>
              <a:t>докторську</a:t>
            </a:r>
            <a:r>
              <a:rPr lang="ru-RU" altLang="ru-RU" sz="2000" b="1" dirty="0" smtClean="0"/>
              <a:t> </a:t>
            </a:r>
            <a:r>
              <a:rPr lang="ru-RU" altLang="ru-RU" sz="2000" b="1" dirty="0" err="1" smtClean="0"/>
              <a:t>дисертацію</a:t>
            </a:r>
            <a:r>
              <a:rPr lang="ru-RU" altLang="ru-RU" sz="2000" b="1" dirty="0" smtClean="0"/>
              <a:t> 	</a:t>
            </a:r>
            <a:r>
              <a:rPr lang="ru-RU" altLang="ru-RU" sz="2000" b="1" dirty="0" smtClean="0">
                <a:latin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ru-RU" altLang="ru-RU" sz="2000" dirty="0" err="1" smtClean="0"/>
              <a:t>Корносенко</a:t>
            </a:r>
            <a:r>
              <a:rPr lang="ru-RU" altLang="ru-RU" sz="2000" dirty="0" smtClean="0"/>
              <a:t> О. К. </a:t>
            </a:r>
            <a:r>
              <a:rPr lang="ru-RU" sz="2000" dirty="0">
                <a:latin typeface="Times New Roman"/>
                <a:ea typeface="Arial"/>
                <a:cs typeface="Calibri"/>
              </a:rPr>
              <a:t>Система </a:t>
            </a:r>
            <a:r>
              <a:rPr lang="ru-RU" sz="2000" dirty="0" err="1">
                <a:latin typeface="Times New Roman"/>
                <a:ea typeface="Arial"/>
                <a:cs typeface="Calibri"/>
              </a:rPr>
              <a:t>професійної</a:t>
            </a:r>
            <a:r>
              <a:rPr lang="ru-RU" sz="2000" dirty="0">
                <a:latin typeface="Times New Roman"/>
                <a:ea typeface="Arial"/>
                <a:cs typeface="Calibri"/>
              </a:rPr>
              <a:t> </a:t>
            </a:r>
            <a:r>
              <a:rPr lang="ru-RU" sz="2000" dirty="0" err="1">
                <a:latin typeface="Times New Roman"/>
                <a:ea typeface="Arial"/>
                <a:cs typeface="Calibri"/>
              </a:rPr>
              <a:t>підготовки</a:t>
            </a:r>
            <a:r>
              <a:rPr lang="ru-RU" sz="2000" dirty="0">
                <a:latin typeface="Times New Roman"/>
                <a:ea typeface="Arial"/>
                <a:cs typeface="Calibri"/>
              </a:rPr>
              <a:t> </a:t>
            </a:r>
            <a:r>
              <a:rPr lang="ru-RU" sz="2000" dirty="0" err="1">
                <a:latin typeface="Times New Roman"/>
                <a:ea typeface="Arial"/>
                <a:cs typeface="Calibri"/>
              </a:rPr>
              <a:t>майбутніх</a:t>
            </a:r>
            <a:r>
              <a:rPr lang="ru-RU" sz="2000" dirty="0">
                <a:latin typeface="Times New Roman"/>
                <a:ea typeface="Arial"/>
                <a:cs typeface="Calibri"/>
              </a:rPr>
              <a:t> </a:t>
            </a:r>
            <a:r>
              <a:rPr lang="ru-RU" sz="2000" dirty="0" err="1">
                <a:latin typeface="Times New Roman"/>
                <a:ea typeface="Arial"/>
                <a:cs typeface="Calibri"/>
              </a:rPr>
              <a:t>фітнес-тренерів</a:t>
            </a:r>
            <a:r>
              <a:rPr lang="ru-RU" sz="2000" dirty="0">
                <a:latin typeface="Times New Roman"/>
                <a:ea typeface="Arial"/>
                <a:cs typeface="Calibri"/>
              </a:rPr>
              <a:t> у </a:t>
            </a:r>
            <a:r>
              <a:rPr lang="ru-RU" sz="2000" dirty="0" err="1">
                <a:latin typeface="Times New Roman"/>
                <a:ea typeface="Arial"/>
                <a:cs typeface="Calibri"/>
              </a:rPr>
              <a:t>вищих</a:t>
            </a:r>
            <a:r>
              <a:rPr lang="ru-RU" sz="2000" dirty="0">
                <a:latin typeface="Times New Roman"/>
                <a:ea typeface="Arial"/>
                <a:cs typeface="Calibri"/>
              </a:rPr>
              <a:t> </a:t>
            </a:r>
            <a:r>
              <a:rPr lang="ru-RU" sz="2000" dirty="0" err="1">
                <a:latin typeface="Times New Roman"/>
                <a:ea typeface="Arial"/>
                <a:cs typeface="Calibri"/>
              </a:rPr>
              <a:t>навчальних</a:t>
            </a:r>
            <a:r>
              <a:rPr lang="ru-RU" sz="2000" dirty="0">
                <a:latin typeface="Times New Roman"/>
                <a:ea typeface="Arial"/>
                <a:cs typeface="Calibri"/>
              </a:rPr>
              <a:t> закладах</a:t>
            </a:r>
          </a:p>
          <a:p>
            <a:pPr marL="0" lvl="0" indent="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defRPr/>
            </a:pPr>
            <a:r>
              <a:rPr lang="uk-UA" sz="2000" dirty="0">
                <a:latin typeface="Times New Roman"/>
                <a:ea typeface="Arial"/>
                <a:cs typeface="Calibri"/>
              </a:rPr>
              <a:t>Захищена на засіданні спеціалізованої вченої ради Д 44.053.01 у Полтавському національному педагогічному університеті </a:t>
            </a:r>
            <a:endParaRPr lang="uk-UA" sz="2000" dirty="0" smtClean="0">
              <a:latin typeface="Times New Roman"/>
              <a:ea typeface="Arial"/>
              <a:cs typeface="Calibri"/>
            </a:endParaRPr>
          </a:p>
          <a:p>
            <a:pPr marL="0" lvl="0" indent="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defRPr/>
            </a:pPr>
            <a:r>
              <a:rPr lang="uk-UA" sz="2000" dirty="0" smtClean="0">
                <a:latin typeface="Times New Roman"/>
                <a:ea typeface="Arial"/>
                <a:cs typeface="Calibri"/>
              </a:rPr>
              <a:t>імені </a:t>
            </a:r>
            <a:r>
              <a:rPr lang="uk-UA" sz="2000" dirty="0">
                <a:latin typeface="Times New Roman"/>
                <a:ea typeface="Arial"/>
                <a:cs typeface="Calibri"/>
              </a:rPr>
              <a:t>В. Г. Короленка у 2018 р.</a:t>
            </a:r>
            <a:endParaRPr lang="ru-RU" sz="2000" dirty="0"/>
          </a:p>
        </p:txBody>
      </p:sp>
      <p:pic>
        <p:nvPicPr>
          <p:cNvPr id="20486" name="Picture 6" descr="http://sport.pnpu.edu.ua/wp-content/uploads/2020/01/%D0%9A%D0%BE%D1%80%D0%BD%D0%BE%D1%81%D0%B5%D0%BD%D0%BA%D0%BE-2-249x300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86305"/>
            <a:ext cx="2230642" cy="268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cap="none" dirty="0" smtClean="0"/>
              <a:t>Кандидатські дисертації:</a:t>
            </a:r>
            <a:br>
              <a:rPr lang="ru-RU" altLang="ru-RU" cap="none" dirty="0" smtClean="0"/>
            </a:br>
            <a:endParaRPr lang="ru-RU" altLang="ru-RU" cap="none" dirty="0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442392" y="1124744"/>
            <a:ext cx="4752528" cy="403244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 dirty="0" smtClean="0"/>
              <a:t>1.	</a:t>
            </a:r>
            <a:r>
              <a:rPr lang="ru-RU" altLang="ru-RU" b="1" dirty="0" err="1" smtClean="0"/>
              <a:t>Фастівець</a:t>
            </a:r>
            <a:r>
              <a:rPr lang="ru-RU" altLang="ru-RU" b="1" dirty="0" smtClean="0"/>
              <a:t> Анна </a:t>
            </a:r>
            <a:r>
              <a:rPr lang="ru-RU" altLang="ru-RU" b="1" dirty="0" err="1" smtClean="0"/>
              <a:t>Віталіївна</a:t>
            </a:r>
            <a:r>
              <a:rPr lang="ru-RU" altLang="ru-RU" b="1" dirty="0" smtClean="0"/>
              <a:t> «</a:t>
            </a:r>
            <a:r>
              <a:rPr lang="ru-RU" altLang="ru-RU" b="1" dirty="0" err="1" smtClean="0"/>
              <a:t>Формування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діагностичної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компетентності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майбутніх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фахівців</a:t>
            </a:r>
            <a:r>
              <a:rPr lang="ru-RU" altLang="ru-RU" b="1" dirty="0" smtClean="0"/>
              <a:t> з </a:t>
            </a:r>
            <a:r>
              <a:rPr lang="ru-RU" altLang="ru-RU" b="1" dirty="0" err="1" smtClean="0"/>
              <a:t>фізичної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реабілітації</a:t>
            </a:r>
            <a:r>
              <a:rPr lang="ru-RU" altLang="ru-RU" b="1" dirty="0" smtClean="0"/>
              <a:t> в </a:t>
            </a:r>
            <a:r>
              <a:rPr lang="ru-RU" altLang="ru-RU" b="1" dirty="0" err="1" smtClean="0"/>
              <a:t>процесі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вивчення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професійно-орієнтованих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дисциплін</a:t>
            </a:r>
            <a:r>
              <a:rPr lang="ru-RU" altLang="ru-RU" b="1" dirty="0" smtClean="0"/>
              <a:t>» – </a:t>
            </a:r>
            <a:r>
              <a:rPr lang="ru-RU" altLang="ru-RU" b="1" dirty="0" err="1" smtClean="0"/>
              <a:t>дисертація</a:t>
            </a:r>
            <a:r>
              <a:rPr lang="ru-RU" altLang="ru-RU" b="1" dirty="0" smtClean="0"/>
              <a:t> на </a:t>
            </a:r>
            <a:r>
              <a:rPr lang="ru-RU" altLang="ru-RU" b="1" dirty="0" err="1" smtClean="0"/>
              <a:t>здобуття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наукового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ступеня</a:t>
            </a:r>
            <a:r>
              <a:rPr lang="ru-RU" altLang="ru-RU" b="1" dirty="0" smtClean="0"/>
              <a:t> кандидата </a:t>
            </a:r>
            <a:r>
              <a:rPr lang="ru-RU" altLang="ru-RU" b="1" dirty="0" err="1" smtClean="0"/>
              <a:t>педагогічних</a:t>
            </a:r>
            <a:r>
              <a:rPr lang="ru-RU" altLang="ru-RU" b="1" dirty="0" smtClean="0"/>
              <a:t> наук. – </a:t>
            </a:r>
            <a:r>
              <a:rPr lang="ru-RU" altLang="ru-RU" b="1" dirty="0" err="1" smtClean="0"/>
              <a:t>Запоріжжя</a:t>
            </a:r>
            <a:r>
              <a:rPr lang="ru-RU" altLang="ru-RU" b="1" dirty="0" smtClean="0"/>
              <a:t>, 2015 р.</a:t>
            </a:r>
          </a:p>
        </p:txBody>
      </p:sp>
      <p:pic>
        <p:nvPicPr>
          <p:cNvPr id="23557" name="Picture 5" descr="На изображении может находиться: 1 человек, улыбается, дерево, на улице, часть тела крупным планом и природ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553" y="1566303"/>
            <a:ext cx="3579667" cy="359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cap="none" dirty="0" smtClean="0"/>
              <a:t>Кандидатські дисертації:</a:t>
            </a:r>
            <a:br>
              <a:rPr lang="ru-RU" altLang="ru-RU" cap="none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62872" cy="1612776"/>
          </a:xfrm>
        </p:spPr>
        <p:txBody>
          <a:bodyPr/>
          <a:lstStyle/>
          <a:p>
            <a:r>
              <a:rPr lang="ru-RU" altLang="ru-RU" b="1" dirty="0" smtClean="0"/>
              <a:t>2.	</a:t>
            </a:r>
            <a:r>
              <a:rPr lang="ru-RU" altLang="ru-RU" b="1" dirty="0" err="1" smtClean="0"/>
              <a:t>Гавриш</a:t>
            </a:r>
            <a:r>
              <a:rPr lang="ru-RU" altLang="ru-RU" b="1" dirty="0" smtClean="0"/>
              <a:t> Артем </a:t>
            </a:r>
            <a:r>
              <a:rPr lang="ru-RU" altLang="ru-RU" b="1" dirty="0" err="1" smtClean="0"/>
              <a:t>Леонідович</a:t>
            </a:r>
            <a:r>
              <a:rPr lang="ru-RU" altLang="ru-RU" b="1" dirty="0" smtClean="0"/>
              <a:t> «</a:t>
            </a:r>
            <a:r>
              <a:rPr lang="uk-UA" b="1" dirty="0" smtClean="0"/>
              <a:t>Формування компетентності майбутніх лікарів загальної практики з використання діагностико-прогностичних технологій фізичного виховання та спорту у професійній діяльності</a:t>
            </a:r>
            <a:r>
              <a:rPr lang="ru-RU" altLang="ru-RU" b="1" dirty="0" smtClean="0"/>
              <a:t>». – Полтава, 2018 р.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1844824"/>
            <a:ext cx="253365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718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cap="none" dirty="0" err="1" smtClean="0"/>
              <a:t>Підготовка</a:t>
            </a:r>
            <a:r>
              <a:rPr lang="ru-RU" altLang="ru-RU" cap="none" dirty="0" smtClean="0"/>
              <a:t> </a:t>
            </a:r>
            <a:r>
              <a:rPr lang="ru-RU" altLang="ru-RU" cap="none" dirty="0" err="1" smtClean="0"/>
              <a:t>аспірантів</a:t>
            </a:r>
            <a:r>
              <a:rPr lang="ru-RU" altLang="ru-RU" cap="none" dirty="0" smtClean="0"/>
              <a:t>: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000" dirty="0" err="1"/>
              <a:t>Керує</a:t>
            </a:r>
            <a:r>
              <a:rPr lang="ru-RU" sz="2000" dirty="0"/>
              <a:t> </a:t>
            </a:r>
            <a:r>
              <a:rPr lang="ru-RU" sz="2000" dirty="0" err="1"/>
              <a:t>підготовкою</a:t>
            </a:r>
            <a:r>
              <a:rPr lang="ru-RU" sz="2000" dirty="0"/>
              <a:t> 4 </a:t>
            </a:r>
            <a:r>
              <a:rPr lang="ru-RU" sz="2000" dirty="0" err="1"/>
              <a:t>аспірантів</a:t>
            </a:r>
            <a:r>
              <a:rPr lang="ru-RU" sz="2000" dirty="0"/>
              <a:t> на </a:t>
            </a:r>
            <a:r>
              <a:rPr lang="ru-RU" sz="2000" dirty="0" err="1"/>
              <a:t>здобуття</a:t>
            </a:r>
            <a:r>
              <a:rPr lang="ru-RU" sz="2000" dirty="0"/>
              <a:t> </a:t>
            </a:r>
            <a:r>
              <a:rPr lang="ru-RU" sz="2000" dirty="0" err="1"/>
              <a:t>наукового</a:t>
            </a:r>
            <a:r>
              <a:rPr lang="ru-RU" sz="2000" dirty="0"/>
              <a:t> </a:t>
            </a:r>
            <a:r>
              <a:rPr lang="ru-RU" sz="2000" dirty="0" err="1"/>
              <a:t>ступеня</a:t>
            </a:r>
            <a:r>
              <a:rPr lang="ru-RU" sz="2000" dirty="0"/>
              <a:t> доктора </a:t>
            </a:r>
            <a:r>
              <a:rPr lang="ru-RU" sz="2000" dirty="0" err="1"/>
              <a:t>філософії</a:t>
            </a:r>
            <a:r>
              <a:rPr lang="ru-RU" sz="2000" dirty="0"/>
              <a:t>: </a:t>
            </a:r>
          </a:p>
          <a:p>
            <a:r>
              <a:rPr lang="ru-RU" sz="2000" dirty="0" err="1"/>
              <a:t>Воробйова</a:t>
            </a:r>
            <a:r>
              <a:rPr lang="ru-RU" sz="2000" dirty="0"/>
              <a:t> Оксана </a:t>
            </a:r>
            <a:r>
              <a:rPr lang="ru-RU" sz="2000" dirty="0" err="1"/>
              <a:t>Миколаївна</a:t>
            </a:r>
            <a:r>
              <a:rPr lang="ru-RU" sz="2000" dirty="0"/>
              <a:t> </a:t>
            </a:r>
            <a:r>
              <a:rPr lang="uk-UA" sz="2000" dirty="0"/>
              <a:t>– «Підготовка майбутніх учителів біології на засадах </a:t>
            </a:r>
            <a:r>
              <a:rPr lang="uk-UA" sz="2000" dirty="0" err="1"/>
              <a:t>компетентнісного</a:t>
            </a:r>
            <a:r>
              <a:rPr lang="uk-UA" sz="2000" dirty="0"/>
              <a:t> підходу».</a:t>
            </a:r>
            <a:endParaRPr lang="ru-RU" sz="2000" dirty="0"/>
          </a:p>
          <a:p>
            <a:r>
              <a:rPr lang="uk-UA" sz="2000" dirty="0" err="1"/>
              <a:t>Хлібкевич</a:t>
            </a:r>
            <a:r>
              <a:rPr lang="uk-UA" sz="2000" dirty="0"/>
              <a:t> Сергій Борисович – «Формування дослідницької компетентності майбутніх учителів фізичної культури у закладах вищої педагогічної освіти»</a:t>
            </a:r>
            <a:endParaRPr lang="ru-RU" sz="2000" dirty="0"/>
          </a:p>
          <a:p>
            <a:r>
              <a:rPr lang="ru-RU" sz="2000" dirty="0" err="1"/>
              <a:t>Прилуцький</a:t>
            </a:r>
            <a:r>
              <a:rPr lang="ru-RU" sz="2000" dirty="0"/>
              <a:t> Максим </a:t>
            </a:r>
            <a:r>
              <a:rPr lang="ru-RU" sz="2000" dirty="0" err="1"/>
              <a:t>Дмитрович</a:t>
            </a:r>
            <a:r>
              <a:rPr lang="ru-RU" sz="2000" dirty="0"/>
              <a:t> </a:t>
            </a:r>
            <a:r>
              <a:rPr lang="uk-UA" sz="2000" dirty="0"/>
              <a:t>– «Педагогічна технологія управління спортивно-оздоровчими та рекреаційними проектами для студентської молоді».</a:t>
            </a:r>
            <a:endParaRPr lang="ru-RU" sz="2000" dirty="0"/>
          </a:p>
          <a:p>
            <a:r>
              <a:rPr lang="uk-UA" sz="2000" dirty="0" err="1"/>
              <a:t>Хижняк</a:t>
            </a:r>
            <a:r>
              <a:rPr lang="uk-UA" sz="2000" dirty="0"/>
              <a:t> Олександр Олександрович </a:t>
            </a:r>
            <a:r>
              <a:rPr lang="ru-RU" sz="2000" dirty="0"/>
              <a:t>– </a:t>
            </a:r>
            <a:r>
              <a:rPr lang="uk-UA" sz="2000" dirty="0"/>
              <a:t>«Педагогічна технологія фізичної підготовки майбутніх тренерів з боксу у процесі навчальних практик»</a:t>
            </a:r>
            <a:endParaRPr lang="ru-RU" sz="2000" dirty="0"/>
          </a:p>
          <a:p>
            <a:endParaRPr lang="ru-RU" alt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Підготовка докторантів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 err="1"/>
              <a:t>Согоконь</a:t>
            </a:r>
            <a:r>
              <a:rPr lang="uk-UA" dirty="0"/>
              <a:t> Олена Анатоліївна – «Наукові основи неперервної інтеграції </a:t>
            </a:r>
            <a:r>
              <a:rPr lang="uk-UA" dirty="0" err="1"/>
              <a:t>природничонаукового</a:t>
            </a:r>
            <a:r>
              <a:rPr lang="uk-UA" dirty="0"/>
              <a:t> та </a:t>
            </a:r>
            <a:r>
              <a:rPr lang="uk-UA" dirty="0" err="1"/>
              <a:t>професійно</a:t>
            </a:r>
            <a:r>
              <a:rPr lang="uk-UA" dirty="0"/>
              <a:t>-практичного компонентів освітніх програм в навчальних закладах фізкультурного профілю».</a:t>
            </a:r>
            <a:endParaRPr lang="ru-RU" dirty="0"/>
          </a:p>
          <a:p>
            <a:pPr algn="just"/>
            <a:endParaRPr lang="uk-UA" dirty="0" smtClean="0"/>
          </a:p>
          <a:p>
            <a:pPr algn="just"/>
            <a:r>
              <a:rPr lang="uk-UA" dirty="0" err="1" smtClean="0"/>
              <a:t>Фастівець</a:t>
            </a:r>
            <a:r>
              <a:rPr lang="uk-UA" dirty="0" smtClean="0"/>
              <a:t> </a:t>
            </a:r>
            <a:r>
              <a:rPr lang="uk-UA" dirty="0"/>
              <a:t>Анна Віталіївна  – «Теорія і практика </a:t>
            </a:r>
            <a:r>
              <a:rPr lang="uk-UA" dirty="0" err="1"/>
              <a:t>природничонаукової</a:t>
            </a:r>
            <a:r>
              <a:rPr lang="uk-UA" dirty="0"/>
              <a:t> підготовки фахівців з фізичної терапії та </a:t>
            </a:r>
            <a:r>
              <a:rPr lang="uk-UA" dirty="0" err="1"/>
              <a:t>ерготерапії</a:t>
            </a:r>
            <a:r>
              <a:rPr lang="uk-UA" dirty="0"/>
              <a:t> в закладах вищої освіти»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212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194</TotalTime>
  <Words>384</Words>
  <Application>Microsoft Office PowerPoint</Application>
  <PresentationFormat>Экран (4:3)</PresentationFormat>
  <Paragraphs>35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Schoolbook</vt:lpstr>
      <vt:lpstr>Times New Roman</vt:lpstr>
      <vt:lpstr>Wingdings</vt:lpstr>
      <vt:lpstr>Wingdings 2</vt:lpstr>
      <vt:lpstr>1_Эркер</vt:lpstr>
      <vt:lpstr>НАУКОВА ШКОЛА «Теоретико-методичні  основи підготовки фахівця фізичної культури на засадах компетентнісного підходу»  </vt:lpstr>
      <vt:lpstr>Професійне зростання</vt:lpstr>
      <vt:lpstr>Сфера наукових інтересів: </vt:lpstr>
      <vt:lpstr>Докторські дисертації:</vt:lpstr>
      <vt:lpstr>Кандидатські дисертації: </vt:lpstr>
      <vt:lpstr>Кандидатські дисертації: </vt:lpstr>
      <vt:lpstr>Підготовка аспірантів:</vt:lpstr>
      <vt:lpstr>Підготовка докторантів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Авторська наукова школа саморегуляція як основа педагогічної діяльності”</dc:title>
  <dc:creator>user</dc:creator>
  <cp:lastModifiedBy>Пользователь Windows</cp:lastModifiedBy>
  <cp:revision>21</cp:revision>
  <dcterms:created xsi:type="dcterms:W3CDTF">2017-10-31T20:19:17Z</dcterms:created>
  <dcterms:modified xsi:type="dcterms:W3CDTF">2020-04-15T13:46:44Z</dcterms:modified>
</cp:coreProperties>
</file>